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62" r:id="rId2"/>
    <p:sldId id="290" r:id="rId3"/>
    <p:sldId id="357" r:id="rId4"/>
    <p:sldId id="355" r:id="rId5"/>
    <p:sldId id="356" r:id="rId6"/>
    <p:sldId id="261" r:id="rId7"/>
    <p:sldId id="296" r:id="rId8"/>
  </p:sldIdLst>
  <p:sldSz cx="6858000" cy="9906000" type="A4"/>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0000"/>
    <a:srgbClr val="DB2020"/>
    <a:srgbClr val="DC3348"/>
    <a:srgbClr val="FE93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Helle Formatvorlage 2 - Akz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61"/>
    <p:restoredTop sz="96327"/>
  </p:normalViewPr>
  <p:slideViewPr>
    <p:cSldViewPr snapToGrid="0" snapToObjects="1">
      <p:cViewPr varScale="1">
        <p:scale>
          <a:sx n="85" d="100"/>
          <a:sy n="85" d="100"/>
        </p:scale>
        <p:origin x="2928" y="192"/>
      </p:cViewPr>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5179484" y="1"/>
            <a:ext cx="3962400" cy="344091"/>
          </a:xfrm>
          <a:prstGeom prst="rect">
            <a:avLst/>
          </a:prstGeom>
        </p:spPr>
        <p:txBody>
          <a:bodyPr vert="horz" lIns="91440" tIns="45720" rIns="91440" bIns="45720" rtlCol="0"/>
          <a:lstStyle>
            <a:lvl1pPr algn="r">
              <a:defRPr sz="1200"/>
            </a:lvl1pPr>
          </a:lstStyle>
          <a:p>
            <a:fld id="{A8A97165-D7D6-7043-B791-650375905B1C}" type="datetimeFigureOut">
              <a:rPr lang="de-DE" smtClean="0"/>
              <a:t>24.11.21</a:t>
            </a:fld>
            <a:endParaRPr lang="de-DE"/>
          </a:p>
        </p:txBody>
      </p:sp>
      <p:sp>
        <p:nvSpPr>
          <p:cNvPr id="4" name="Folienbildplatzhalter 3"/>
          <p:cNvSpPr>
            <a:spLocks noGrp="1" noRot="1" noChangeAspect="1"/>
          </p:cNvSpPr>
          <p:nvPr>
            <p:ph type="sldImg" idx="2"/>
          </p:nvPr>
        </p:nvSpPr>
        <p:spPr>
          <a:xfrm>
            <a:off x="3770313" y="857250"/>
            <a:ext cx="1603375" cy="231457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C13BE51F-1BCF-DC4D-85D1-F44EFE0E01C8}" type="slidenum">
              <a:rPr lang="de-DE" smtClean="0"/>
              <a:t>‹Nr.›</a:t>
            </a:fld>
            <a:endParaRPr lang="de-DE"/>
          </a:p>
        </p:txBody>
      </p:sp>
    </p:spTree>
    <p:extLst>
      <p:ext uri="{BB962C8B-B14F-4D97-AF65-F5344CB8AC3E}">
        <p14:creationId xmlns:p14="http://schemas.microsoft.com/office/powerpoint/2010/main" val="3713500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C13BE51F-1BCF-DC4D-85D1-F44EFE0E01C8}" type="slidenum">
              <a:rPr lang="de-DE" smtClean="0"/>
              <a:t>1</a:t>
            </a:fld>
            <a:endParaRPr lang="de-DE"/>
          </a:p>
        </p:txBody>
      </p:sp>
    </p:spTree>
    <p:extLst>
      <p:ext uri="{BB962C8B-B14F-4D97-AF65-F5344CB8AC3E}">
        <p14:creationId xmlns:p14="http://schemas.microsoft.com/office/powerpoint/2010/main" val="1508188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C13BE51F-1BCF-DC4D-85D1-F44EFE0E01C8}" type="slidenum">
              <a:rPr lang="de-DE" smtClean="0"/>
              <a:t>2</a:t>
            </a:fld>
            <a:endParaRPr lang="de-DE"/>
          </a:p>
        </p:txBody>
      </p:sp>
    </p:spTree>
    <p:extLst>
      <p:ext uri="{BB962C8B-B14F-4D97-AF65-F5344CB8AC3E}">
        <p14:creationId xmlns:p14="http://schemas.microsoft.com/office/powerpoint/2010/main" val="968382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C13BE51F-1BCF-DC4D-85D1-F44EFE0E01C8}" type="slidenum">
              <a:rPr lang="de-DE" smtClean="0"/>
              <a:t>3</a:t>
            </a:fld>
            <a:endParaRPr lang="de-DE"/>
          </a:p>
        </p:txBody>
      </p:sp>
    </p:spTree>
    <p:extLst>
      <p:ext uri="{BB962C8B-B14F-4D97-AF65-F5344CB8AC3E}">
        <p14:creationId xmlns:p14="http://schemas.microsoft.com/office/powerpoint/2010/main" val="696475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C13BE51F-1BCF-DC4D-85D1-F44EFE0E01C8}" type="slidenum">
              <a:rPr lang="de-DE" smtClean="0"/>
              <a:t>4</a:t>
            </a:fld>
            <a:endParaRPr lang="de-DE"/>
          </a:p>
        </p:txBody>
      </p:sp>
    </p:spTree>
    <p:extLst>
      <p:ext uri="{BB962C8B-B14F-4D97-AF65-F5344CB8AC3E}">
        <p14:creationId xmlns:p14="http://schemas.microsoft.com/office/powerpoint/2010/main" val="1327770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C13BE51F-1BCF-DC4D-85D1-F44EFE0E01C8}" type="slidenum">
              <a:rPr lang="de-DE" smtClean="0"/>
              <a:t>5</a:t>
            </a:fld>
            <a:endParaRPr lang="de-DE"/>
          </a:p>
        </p:txBody>
      </p:sp>
    </p:spTree>
    <p:extLst>
      <p:ext uri="{BB962C8B-B14F-4D97-AF65-F5344CB8AC3E}">
        <p14:creationId xmlns:p14="http://schemas.microsoft.com/office/powerpoint/2010/main" val="1295470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C13BE51F-1BCF-DC4D-85D1-F44EFE0E01C8}" type="slidenum">
              <a:rPr lang="de-DE" smtClean="0"/>
              <a:t>6</a:t>
            </a:fld>
            <a:endParaRPr lang="de-DE"/>
          </a:p>
        </p:txBody>
      </p:sp>
    </p:spTree>
    <p:extLst>
      <p:ext uri="{BB962C8B-B14F-4D97-AF65-F5344CB8AC3E}">
        <p14:creationId xmlns:p14="http://schemas.microsoft.com/office/powerpoint/2010/main" val="281421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C13BE51F-1BCF-DC4D-85D1-F44EFE0E01C8}" type="slidenum">
              <a:rPr lang="de-DE" smtClean="0"/>
              <a:t>7</a:t>
            </a:fld>
            <a:endParaRPr lang="de-DE"/>
          </a:p>
        </p:txBody>
      </p:sp>
    </p:spTree>
    <p:extLst>
      <p:ext uri="{BB962C8B-B14F-4D97-AF65-F5344CB8AC3E}">
        <p14:creationId xmlns:p14="http://schemas.microsoft.com/office/powerpoint/2010/main" val="1666190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9FA8EB2C-916D-8F44-AF5D-D00064200074}" type="datetimeFigureOut">
              <a:rPr lang="de-DE" smtClean="0"/>
              <a:t>24.11.21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2B1395E-3B4C-4E40-B760-4E84202FE355}" type="slidenum">
              <a:rPr lang="de-DE" smtClean="0"/>
              <a:t>‹Nr.›</a:t>
            </a:fld>
            <a:endParaRPr lang="de-DE"/>
          </a:p>
        </p:txBody>
      </p:sp>
    </p:spTree>
    <p:extLst>
      <p:ext uri="{BB962C8B-B14F-4D97-AF65-F5344CB8AC3E}">
        <p14:creationId xmlns:p14="http://schemas.microsoft.com/office/powerpoint/2010/main" val="1364254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FA8EB2C-916D-8F44-AF5D-D00064200074}" type="datetimeFigureOut">
              <a:rPr lang="de-DE" smtClean="0"/>
              <a:t>24.11.21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2B1395E-3B4C-4E40-B760-4E84202FE355}" type="slidenum">
              <a:rPr lang="de-DE" smtClean="0"/>
              <a:t>‹Nr.›</a:t>
            </a:fld>
            <a:endParaRPr lang="de-DE"/>
          </a:p>
        </p:txBody>
      </p:sp>
    </p:spTree>
    <p:extLst>
      <p:ext uri="{BB962C8B-B14F-4D97-AF65-F5344CB8AC3E}">
        <p14:creationId xmlns:p14="http://schemas.microsoft.com/office/powerpoint/2010/main" val="41664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FA8EB2C-916D-8F44-AF5D-D00064200074}" type="datetimeFigureOut">
              <a:rPr lang="de-DE" smtClean="0"/>
              <a:t>24.11.21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2B1395E-3B4C-4E40-B760-4E84202FE355}" type="slidenum">
              <a:rPr lang="de-DE" smtClean="0"/>
              <a:t>‹Nr.›</a:t>
            </a:fld>
            <a:endParaRPr lang="de-DE"/>
          </a:p>
        </p:txBody>
      </p:sp>
    </p:spTree>
    <p:extLst>
      <p:ext uri="{BB962C8B-B14F-4D97-AF65-F5344CB8AC3E}">
        <p14:creationId xmlns:p14="http://schemas.microsoft.com/office/powerpoint/2010/main" val="1692809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FA8EB2C-916D-8F44-AF5D-D00064200074}" type="datetimeFigureOut">
              <a:rPr lang="de-DE" smtClean="0"/>
              <a:t>24.11.21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2B1395E-3B4C-4E40-B760-4E84202FE355}" type="slidenum">
              <a:rPr lang="de-DE" smtClean="0"/>
              <a:t>‹Nr.›</a:t>
            </a:fld>
            <a:endParaRPr lang="de-DE"/>
          </a:p>
        </p:txBody>
      </p:sp>
    </p:spTree>
    <p:extLst>
      <p:ext uri="{BB962C8B-B14F-4D97-AF65-F5344CB8AC3E}">
        <p14:creationId xmlns:p14="http://schemas.microsoft.com/office/powerpoint/2010/main" val="2226951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9FA8EB2C-916D-8F44-AF5D-D00064200074}" type="datetimeFigureOut">
              <a:rPr lang="de-DE" smtClean="0"/>
              <a:t>24.11.21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2B1395E-3B4C-4E40-B760-4E84202FE355}" type="slidenum">
              <a:rPr lang="de-DE" smtClean="0"/>
              <a:t>‹Nr.›</a:t>
            </a:fld>
            <a:endParaRPr lang="de-DE"/>
          </a:p>
        </p:txBody>
      </p:sp>
    </p:spTree>
    <p:extLst>
      <p:ext uri="{BB962C8B-B14F-4D97-AF65-F5344CB8AC3E}">
        <p14:creationId xmlns:p14="http://schemas.microsoft.com/office/powerpoint/2010/main" val="1453943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9FA8EB2C-916D-8F44-AF5D-D00064200074}" type="datetimeFigureOut">
              <a:rPr lang="de-DE" smtClean="0"/>
              <a:t>24.11.21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02B1395E-3B4C-4E40-B760-4E84202FE355}" type="slidenum">
              <a:rPr lang="de-DE" smtClean="0"/>
              <a:t>‹Nr.›</a:t>
            </a:fld>
            <a:endParaRPr lang="de-DE"/>
          </a:p>
        </p:txBody>
      </p:sp>
    </p:spTree>
    <p:extLst>
      <p:ext uri="{BB962C8B-B14F-4D97-AF65-F5344CB8AC3E}">
        <p14:creationId xmlns:p14="http://schemas.microsoft.com/office/powerpoint/2010/main" val="3663505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a:t>Mastertitelformat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472381" y="3618442"/>
            <a:ext cx="2901255"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9FA8EB2C-916D-8F44-AF5D-D00064200074}" type="datetimeFigureOut">
              <a:rPr lang="de-DE" smtClean="0"/>
              <a:t>24.11.21</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02B1395E-3B4C-4E40-B760-4E84202FE355}" type="slidenum">
              <a:rPr lang="de-DE" smtClean="0"/>
              <a:t>‹Nr.›</a:t>
            </a:fld>
            <a:endParaRPr lang="de-DE"/>
          </a:p>
        </p:txBody>
      </p:sp>
    </p:spTree>
    <p:extLst>
      <p:ext uri="{BB962C8B-B14F-4D97-AF65-F5344CB8AC3E}">
        <p14:creationId xmlns:p14="http://schemas.microsoft.com/office/powerpoint/2010/main" val="4142411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9FA8EB2C-916D-8F44-AF5D-D00064200074}" type="datetimeFigureOut">
              <a:rPr lang="de-DE" smtClean="0"/>
              <a:t>24.11.21</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02B1395E-3B4C-4E40-B760-4E84202FE355}" type="slidenum">
              <a:rPr lang="de-DE" smtClean="0"/>
              <a:t>‹Nr.›</a:t>
            </a:fld>
            <a:endParaRPr lang="de-DE"/>
          </a:p>
        </p:txBody>
      </p:sp>
    </p:spTree>
    <p:extLst>
      <p:ext uri="{BB962C8B-B14F-4D97-AF65-F5344CB8AC3E}">
        <p14:creationId xmlns:p14="http://schemas.microsoft.com/office/powerpoint/2010/main" val="1026370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A8EB2C-916D-8F44-AF5D-D00064200074}" type="datetimeFigureOut">
              <a:rPr lang="de-DE" smtClean="0"/>
              <a:t>24.11.21</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02B1395E-3B4C-4E40-B760-4E84202FE355}" type="slidenum">
              <a:rPr lang="de-DE" smtClean="0"/>
              <a:t>‹Nr.›</a:t>
            </a:fld>
            <a:endParaRPr lang="de-DE"/>
          </a:p>
        </p:txBody>
      </p:sp>
    </p:spTree>
    <p:extLst>
      <p:ext uri="{BB962C8B-B14F-4D97-AF65-F5344CB8AC3E}">
        <p14:creationId xmlns:p14="http://schemas.microsoft.com/office/powerpoint/2010/main" val="1365713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9FA8EB2C-916D-8F44-AF5D-D00064200074}" type="datetimeFigureOut">
              <a:rPr lang="de-DE" smtClean="0"/>
              <a:t>24.11.21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02B1395E-3B4C-4E40-B760-4E84202FE355}" type="slidenum">
              <a:rPr lang="de-DE" smtClean="0"/>
              <a:t>‹Nr.›</a:t>
            </a:fld>
            <a:endParaRPr lang="de-DE"/>
          </a:p>
        </p:txBody>
      </p:sp>
    </p:spTree>
    <p:extLst>
      <p:ext uri="{BB962C8B-B14F-4D97-AF65-F5344CB8AC3E}">
        <p14:creationId xmlns:p14="http://schemas.microsoft.com/office/powerpoint/2010/main" val="2285257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9FA8EB2C-916D-8F44-AF5D-D00064200074}" type="datetimeFigureOut">
              <a:rPr lang="de-DE" smtClean="0"/>
              <a:t>24.11.21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02B1395E-3B4C-4E40-B760-4E84202FE355}" type="slidenum">
              <a:rPr lang="de-DE" smtClean="0"/>
              <a:t>‹Nr.›</a:t>
            </a:fld>
            <a:endParaRPr lang="de-DE"/>
          </a:p>
        </p:txBody>
      </p:sp>
    </p:spTree>
    <p:extLst>
      <p:ext uri="{BB962C8B-B14F-4D97-AF65-F5344CB8AC3E}">
        <p14:creationId xmlns:p14="http://schemas.microsoft.com/office/powerpoint/2010/main" val="2963725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FA8EB2C-916D-8F44-AF5D-D00064200074}" type="datetimeFigureOut">
              <a:rPr lang="de-DE" smtClean="0"/>
              <a:t>24.11.21</a:t>
            </a:fld>
            <a:endParaRPr lang="de-D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2B1395E-3B4C-4E40-B760-4E84202FE355}" type="slidenum">
              <a:rPr lang="de-DE" smtClean="0"/>
              <a:t>‹Nr.›</a:t>
            </a:fld>
            <a:endParaRPr lang="de-DE"/>
          </a:p>
        </p:txBody>
      </p:sp>
    </p:spTree>
    <p:extLst>
      <p:ext uri="{BB962C8B-B14F-4D97-AF65-F5344CB8AC3E}">
        <p14:creationId xmlns:p14="http://schemas.microsoft.com/office/powerpoint/2010/main" val="172251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4.png"/><Relationship Id="rId18" Type="http://schemas.openxmlformats.org/officeDocument/2006/relationships/image" Target="../media/image18.png"/><Relationship Id="rId3" Type="http://schemas.openxmlformats.org/officeDocument/2006/relationships/image" Target="../media/image1.png"/><Relationship Id="rId7" Type="http://schemas.openxmlformats.org/officeDocument/2006/relationships/image" Target="../media/image9.png"/><Relationship Id="rId12" Type="http://schemas.openxmlformats.org/officeDocument/2006/relationships/image" Target="../media/image3.png"/><Relationship Id="rId17" Type="http://schemas.openxmlformats.org/officeDocument/2006/relationships/image" Target="../media/image17.png"/><Relationship Id="rId2" Type="http://schemas.openxmlformats.org/officeDocument/2006/relationships/notesSlide" Target="../notesSlides/notesSlide5.xml"/><Relationship Id="rId16" Type="http://schemas.openxmlformats.org/officeDocument/2006/relationships/image" Target="../media/image16.pn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2.png"/><Relationship Id="rId15" Type="http://schemas.openxmlformats.org/officeDocument/2006/relationships/image" Target="../media/image5.png"/><Relationship Id="rId10" Type="http://schemas.openxmlformats.org/officeDocument/2006/relationships/image" Target="../media/image12.png"/><Relationship Id="rId19" Type="http://schemas.openxmlformats.org/officeDocument/2006/relationships/image" Target="../media/image19.png"/><Relationship Id="rId4" Type="http://schemas.openxmlformats.org/officeDocument/2006/relationships/image" Target="../media/image7.png"/><Relationship Id="rId9" Type="http://schemas.openxmlformats.org/officeDocument/2006/relationships/image" Target="../media/image11.png"/><Relationship Id="rId14"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0.png"/><Relationship Id="rId5" Type="http://schemas.openxmlformats.org/officeDocument/2006/relationships/hyperlink" Target="http://www.facebook.com/sportunterricht.ch/" TargetMode="External"/><Relationship Id="rId4" Type="http://schemas.openxmlformats.org/officeDocument/2006/relationships/hyperlink" Target="http://www.instagram.com/sportunterricht.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1F90D099-A67B-5747-8D91-DA5ACFD7A837}"/>
              </a:ext>
            </a:extLst>
          </p:cNvPr>
          <p:cNvSpPr txBox="1"/>
          <p:nvPr/>
        </p:nvSpPr>
        <p:spPr>
          <a:xfrm>
            <a:off x="622426" y="9050142"/>
            <a:ext cx="5584207" cy="338554"/>
          </a:xfrm>
          <a:prstGeom prst="rect">
            <a:avLst/>
          </a:prstGeom>
          <a:noFill/>
          <a:ln w="15875">
            <a:noFill/>
          </a:ln>
        </p:spPr>
        <p:txBody>
          <a:bodyPr wrap="square" rtlCol="0">
            <a:spAutoFit/>
          </a:bodyPr>
          <a:lstStyle/>
          <a:p>
            <a:r>
              <a:rPr lang="de-DE" sz="1600" i="1" dirty="0">
                <a:latin typeface="Gill Sans MT" panose="020B0502020104020203" pitchFamily="34" charset="77"/>
              </a:rPr>
              <a:t>sportunterricht.ch</a:t>
            </a:r>
          </a:p>
        </p:txBody>
      </p:sp>
      <p:cxnSp>
        <p:nvCxnSpPr>
          <p:cNvPr id="7" name="Gerade Verbindung 6">
            <a:extLst>
              <a:ext uri="{FF2B5EF4-FFF2-40B4-BE49-F238E27FC236}">
                <a16:creationId xmlns:a16="http://schemas.microsoft.com/office/drawing/2014/main" id="{90415318-9FA1-4445-B6A2-622F4DE3749B}"/>
              </a:ext>
            </a:extLst>
          </p:cNvPr>
          <p:cNvCxnSpPr>
            <a:cxnSpLocks/>
          </p:cNvCxnSpPr>
          <p:nvPr/>
        </p:nvCxnSpPr>
        <p:spPr>
          <a:xfrm>
            <a:off x="728663" y="8975989"/>
            <a:ext cx="55079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Grafik 8">
            <a:extLst>
              <a:ext uri="{FF2B5EF4-FFF2-40B4-BE49-F238E27FC236}">
                <a16:creationId xmlns:a16="http://schemas.microsoft.com/office/drawing/2014/main" id="{1DD00AED-B7C5-884E-8FB1-D521901116A3}"/>
              </a:ext>
            </a:extLst>
          </p:cNvPr>
          <p:cNvPicPr>
            <a:picLocks noChangeAspect="1"/>
          </p:cNvPicPr>
          <p:nvPr/>
        </p:nvPicPr>
        <p:blipFill>
          <a:blip r:embed="rId3"/>
          <a:stretch>
            <a:fillRect/>
          </a:stretch>
        </p:blipFill>
        <p:spPr>
          <a:xfrm>
            <a:off x="5912595" y="9064696"/>
            <a:ext cx="324000" cy="324000"/>
          </a:xfrm>
          <a:prstGeom prst="rect">
            <a:avLst/>
          </a:prstGeom>
        </p:spPr>
      </p:pic>
      <p:sp>
        <p:nvSpPr>
          <p:cNvPr id="10" name="Textfeld 9">
            <a:extLst>
              <a:ext uri="{FF2B5EF4-FFF2-40B4-BE49-F238E27FC236}">
                <a16:creationId xmlns:a16="http://schemas.microsoft.com/office/drawing/2014/main" id="{A69D2916-2822-AE4F-8934-F1A183FE13AB}"/>
              </a:ext>
            </a:extLst>
          </p:cNvPr>
          <p:cNvSpPr txBox="1"/>
          <p:nvPr/>
        </p:nvSpPr>
        <p:spPr>
          <a:xfrm>
            <a:off x="622426" y="505007"/>
            <a:ext cx="5614169" cy="984885"/>
          </a:xfrm>
          <a:prstGeom prst="rect">
            <a:avLst/>
          </a:prstGeom>
          <a:noFill/>
          <a:ln w="15875">
            <a:noFill/>
          </a:ln>
        </p:spPr>
        <p:txBody>
          <a:bodyPr wrap="square" rtlCol="0">
            <a:spAutoFit/>
          </a:bodyPr>
          <a:lstStyle/>
          <a:p>
            <a:pPr algn="ctr"/>
            <a:r>
              <a:rPr lang="de-DE" sz="5800" dirty="0">
                <a:latin typeface="Gill Sans MT" panose="020B0502020104020203" pitchFamily="34" charset="77"/>
                <a:cs typeface="Gill Sans" panose="020B0502020104020203" pitchFamily="34" charset="-79"/>
              </a:rPr>
              <a:t>MEMORY - LAUF</a:t>
            </a:r>
          </a:p>
        </p:txBody>
      </p:sp>
      <p:sp>
        <p:nvSpPr>
          <p:cNvPr id="8" name="Textfeld 7">
            <a:extLst>
              <a:ext uri="{FF2B5EF4-FFF2-40B4-BE49-F238E27FC236}">
                <a16:creationId xmlns:a16="http://schemas.microsoft.com/office/drawing/2014/main" id="{AA02034B-F361-9D46-8787-F6A9D8BD3CBC}"/>
              </a:ext>
            </a:extLst>
          </p:cNvPr>
          <p:cNvSpPr txBox="1"/>
          <p:nvPr/>
        </p:nvSpPr>
        <p:spPr>
          <a:xfrm>
            <a:off x="637407" y="8526875"/>
            <a:ext cx="5690444" cy="400110"/>
          </a:xfrm>
          <a:prstGeom prst="rect">
            <a:avLst/>
          </a:prstGeom>
          <a:noFill/>
          <a:ln w="15875">
            <a:noFill/>
          </a:ln>
        </p:spPr>
        <p:txBody>
          <a:bodyPr wrap="square" rtlCol="0">
            <a:spAutoFit/>
          </a:bodyPr>
          <a:lstStyle/>
          <a:p>
            <a:r>
              <a:rPr lang="de-DE" sz="2000" b="1" dirty="0">
                <a:latin typeface="Gill Sans MT" panose="020B0502020104020203" pitchFamily="34" charset="77"/>
                <a:cs typeface="Gill Sans" panose="020B0502020104020203" pitchFamily="34" charset="-79"/>
              </a:rPr>
              <a:t>Winter Ausgabe</a:t>
            </a:r>
          </a:p>
        </p:txBody>
      </p:sp>
      <p:pic>
        <p:nvPicPr>
          <p:cNvPr id="12" name="Grafik 11">
            <a:extLst>
              <a:ext uri="{FF2B5EF4-FFF2-40B4-BE49-F238E27FC236}">
                <a16:creationId xmlns:a16="http://schemas.microsoft.com/office/drawing/2014/main" id="{9F42C7C9-9311-BF4A-A9F9-86AEBAC1126A}"/>
              </a:ext>
            </a:extLst>
          </p:cNvPr>
          <p:cNvPicPr>
            <a:picLocks noChangeAspect="1"/>
          </p:cNvPicPr>
          <p:nvPr/>
        </p:nvPicPr>
        <p:blipFill>
          <a:blip r:embed="rId4"/>
          <a:stretch>
            <a:fillRect/>
          </a:stretch>
        </p:blipFill>
        <p:spPr>
          <a:xfrm>
            <a:off x="728663" y="2373911"/>
            <a:ext cx="2030143" cy="2049852"/>
          </a:xfrm>
          <a:prstGeom prst="rect">
            <a:avLst/>
          </a:prstGeom>
        </p:spPr>
      </p:pic>
      <p:pic>
        <p:nvPicPr>
          <p:cNvPr id="14" name="Grafik 13">
            <a:extLst>
              <a:ext uri="{FF2B5EF4-FFF2-40B4-BE49-F238E27FC236}">
                <a16:creationId xmlns:a16="http://schemas.microsoft.com/office/drawing/2014/main" id="{356A7591-65F2-4841-9A52-160E65B6CD08}"/>
              </a:ext>
            </a:extLst>
          </p:cNvPr>
          <p:cNvPicPr>
            <a:picLocks noChangeAspect="1"/>
          </p:cNvPicPr>
          <p:nvPr/>
        </p:nvPicPr>
        <p:blipFill>
          <a:blip r:embed="rId5"/>
          <a:stretch>
            <a:fillRect/>
          </a:stretch>
        </p:blipFill>
        <p:spPr>
          <a:xfrm>
            <a:off x="945405" y="5903832"/>
            <a:ext cx="2334597" cy="1998742"/>
          </a:xfrm>
          <a:prstGeom prst="rect">
            <a:avLst/>
          </a:prstGeom>
        </p:spPr>
      </p:pic>
      <p:pic>
        <p:nvPicPr>
          <p:cNvPr id="2" name="Grafik 1">
            <a:extLst>
              <a:ext uri="{FF2B5EF4-FFF2-40B4-BE49-F238E27FC236}">
                <a16:creationId xmlns:a16="http://schemas.microsoft.com/office/drawing/2014/main" id="{E0358F9B-76FB-ED43-9554-58FD056C4EED}"/>
              </a:ext>
            </a:extLst>
          </p:cNvPr>
          <p:cNvPicPr>
            <a:picLocks noChangeAspect="1"/>
          </p:cNvPicPr>
          <p:nvPr/>
        </p:nvPicPr>
        <p:blipFill>
          <a:blip r:embed="rId6"/>
          <a:stretch>
            <a:fillRect/>
          </a:stretch>
        </p:blipFill>
        <p:spPr>
          <a:xfrm>
            <a:off x="3917326" y="2206526"/>
            <a:ext cx="2157269" cy="2049853"/>
          </a:xfrm>
          <a:prstGeom prst="rect">
            <a:avLst/>
          </a:prstGeom>
        </p:spPr>
      </p:pic>
      <p:pic>
        <p:nvPicPr>
          <p:cNvPr id="3" name="Grafik 2">
            <a:extLst>
              <a:ext uri="{FF2B5EF4-FFF2-40B4-BE49-F238E27FC236}">
                <a16:creationId xmlns:a16="http://schemas.microsoft.com/office/drawing/2014/main" id="{734D565C-9568-5242-B4E3-78FFFBC9466E}"/>
              </a:ext>
            </a:extLst>
          </p:cNvPr>
          <p:cNvPicPr>
            <a:picLocks noChangeAspect="1"/>
          </p:cNvPicPr>
          <p:nvPr/>
        </p:nvPicPr>
        <p:blipFill>
          <a:blip r:embed="rId7"/>
          <a:stretch>
            <a:fillRect/>
          </a:stretch>
        </p:blipFill>
        <p:spPr>
          <a:xfrm>
            <a:off x="3967260" y="4970369"/>
            <a:ext cx="2057400" cy="3009900"/>
          </a:xfrm>
          <a:prstGeom prst="rect">
            <a:avLst/>
          </a:prstGeom>
        </p:spPr>
      </p:pic>
    </p:spTree>
    <p:extLst>
      <p:ext uri="{BB962C8B-B14F-4D97-AF65-F5344CB8AC3E}">
        <p14:creationId xmlns:p14="http://schemas.microsoft.com/office/powerpoint/2010/main" val="340807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1F90D099-A67B-5747-8D91-DA5ACFD7A837}"/>
              </a:ext>
            </a:extLst>
          </p:cNvPr>
          <p:cNvSpPr txBox="1"/>
          <p:nvPr/>
        </p:nvSpPr>
        <p:spPr>
          <a:xfrm>
            <a:off x="622426" y="9050142"/>
            <a:ext cx="5584207" cy="338554"/>
          </a:xfrm>
          <a:prstGeom prst="rect">
            <a:avLst/>
          </a:prstGeom>
          <a:noFill/>
          <a:ln w="15875">
            <a:noFill/>
          </a:ln>
        </p:spPr>
        <p:txBody>
          <a:bodyPr wrap="square" rtlCol="0">
            <a:spAutoFit/>
          </a:bodyPr>
          <a:lstStyle/>
          <a:p>
            <a:r>
              <a:rPr lang="de-DE" sz="1600" i="1" err="1">
                <a:latin typeface="Gill Sans MT" panose="020B0502020104020203" pitchFamily="34" charset="77"/>
              </a:rPr>
              <a:t>sportunterricht.ch</a:t>
            </a:r>
            <a:endParaRPr lang="de-DE" sz="1600" i="1">
              <a:latin typeface="Gill Sans MT" panose="020B0502020104020203" pitchFamily="34" charset="77"/>
            </a:endParaRPr>
          </a:p>
        </p:txBody>
      </p:sp>
      <p:cxnSp>
        <p:nvCxnSpPr>
          <p:cNvPr id="7" name="Gerade Verbindung 6">
            <a:extLst>
              <a:ext uri="{FF2B5EF4-FFF2-40B4-BE49-F238E27FC236}">
                <a16:creationId xmlns:a16="http://schemas.microsoft.com/office/drawing/2014/main" id="{90415318-9FA1-4445-B6A2-622F4DE3749B}"/>
              </a:ext>
            </a:extLst>
          </p:cNvPr>
          <p:cNvCxnSpPr>
            <a:cxnSpLocks/>
          </p:cNvCxnSpPr>
          <p:nvPr/>
        </p:nvCxnSpPr>
        <p:spPr>
          <a:xfrm>
            <a:off x="728663" y="8975989"/>
            <a:ext cx="55079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Grafik 8">
            <a:extLst>
              <a:ext uri="{FF2B5EF4-FFF2-40B4-BE49-F238E27FC236}">
                <a16:creationId xmlns:a16="http://schemas.microsoft.com/office/drawing/2014/main" id="{1DD00AED-B7C5-884E-8FB1-D521901116A3}"/>
              </a:ext>
            </a:extLst>
          </p:cNvPr>
          <p:cNvPicPr>
            <a:picLocks noChangeAspect="1"/>
          </p:cNvPicPr>
          <p:nvPr/>
        </p:nvPicPr>
        <p:blipFill>
          <a:blip r:embed="rId3"/>
          <a:stretch>
            <a:fillRect/>
          </a:stretch>
        </p:blipFill>
        <p:spPr>
          <a:xfrm>
            <a:off x="5912595" y="9064696"/>
            <a:ext cx="324000" cy="324000"/>
          </a:xfrm>
          <a:prstGeom prst="rect">
            <a:avLst/>
          </a:prstGeom>
        </p:spPr>
      </p:pic>
      <p:sp>
        <p:nvSpPr>
          <p:cNvPr id="10" name="Textfeld 9">
            <a:extLst>
              <a:ext uri="{FF2B5EF4-FFF2-40B4-BE49-F238E27FC236}">
                <a16:creationId xmlns:a16="http://schemas.microsoft.com/office/drawing/2014/main" id="{A69D2916-2822-AE4F-8934-F1A183FE13AB}"/>
              </a:ext>
            </a:extLst>
          </p:cNvPr>
          <p:cNvSpPr txBox="1"/>
          <p:nvPr/>
        </p:nvSpPr>
        <p:spPr>
          <a:xfrm>
            <a:off x="688422" y="1187709"/>
            <a:ext cx="5584207" cy="6432530"/>
          </a:xfrm>
          <a:prstGeom prst="rect">
            <a:avLst/>
          </a:prstGeom>
          <a:noFill/>
          <a:ln w="15875">
            <a:noFill/>
          </a:ln>
        </p:spPr>
        <p:txBody>
          <a:bodyPr wrap="square" rtlCol="0">
            <a:spAutoFit/>
          </a:bodyPr>
          <a:lstStyle/>
          <a:p>
            <a:r>
              <a:rPr lang="de-CH" sz="1400" b="1" dirty="0">
                <a:solidFill>
                  <a:srgbClr val="BD0000"/>
                </a:solidFill>
                <a:latin typeface="Gill Sans MT" panose="020B0502020104020203" pitchFamily="34" charset="77"/>
              </a:rPr>
              <a:t>Akzent</a:t>
            </a:r>
            <a:endParaRPr lang="de-CH" sz="1400" dirty="0">
              <a:solidFill>
                <a:srgbClr val="BD0000"/>
              </a:solidFill>
              <a:latin typeface="Gill Sans MT" panose="020B0502020104020203" pitchFamily="34" charset="77"/>
            </a:endParaRPr>
          </a:p>
          <a:p>
            <a:r>
              <a:rPr lang="de-CH" sz="1200" dirty="0">
                <a:latin typeface="Gill Sans MT" panose="020B0502020104020203" pitchFamily="34" charset="77"/>
              </a:rPr>
              <a:t>Einlaufen/Einstimmen, Ausdauertraining</a:t>
            </a:r>
          </a:p>
          <a:p>
            <a:endParaRPr lang="de-CH" sz="1400" b="1" dirty="0">
              <a:solidFill>
                <a:srgbClr val="BD0000"/>
              </a:solidFill>
              <a:latin typeface="Gill Sans MT" panose="020B0502020104020203" pitchFamily="34" charset="77"/>
            </a:endParaRPr>
          </a:p>
          <a:p>
            <a:r>
              <a:rPr lang="de-CH" sz="1400" b="1" dirty="0">
                <a:solidFill>
                  <a:srgbClr val="BD0000"/>
                </a:solidFill>
                <a:latin typeface="Gill Sans MT" panose="020B0502020104020203" pitchFamily="34" charset="77"/>
              </a:rPr>
              <a:t>Stichworte</a:t>
            </a:r>
          </a:p>
          <a:p>
            <a:r>
              <a:rPr lang="de-CH" sz="1200" dirty="0">
                <a:latin typeface="Gill Sans MT" panose="020B0502020104020203" pitchFamily="34" charset="77"/>
                <a:cs typeface="GillSans" panose="020B0502020104020203" pitchFamily="34" charset="-79"/>
              </a:rPr>
              <a:t>Einlaufen, Aufwärmen, Einstimmen, Ausdauer, Ausdauertraining, Memory, Staffel, Kleines Spiel</a:t>
            </a:r>
          </a:p>
          <a:p>
            <a:endParaRPr lang="de-CH" sz="1400" dirty="0">
              <a:latin typeface="Gill Sans MT" panose="020B0502020104020203" pitchFamily="34" charset="77"/>
              <a:cs typeface="GillSans" panose="020B0502020104020203" pitchFamily="34" charset="-79"/>
            </a:endParaRPr>
          </a:p>
          <a:p>
            <a:r>
              <a:rPr lang="de-CH" sz="1400" b="1" dirty="0">
                <a:solidFill>
                  <a:srgbClr val="BD0000"/>
                </a:solidFill>
                <a:latin typeface="Gill Sans MT" panose="020B0502020104020203" pitchFamily="34" charset="77"/>
              </a:rPr>
              <a:t>Stufe</a:t>
            </a:r>
          </a:p>
          <a:p>
            <a:r>
              <a:rPr lang="de-CH" sz="1200" dirty="0">
                <a:latin typeface="Gill Sans MT" panose="020B0502020104020203" pitchFamily="34" charset="77"/>
              </a:rPr>
              <a:t>Ab 4. Klasse</a:t>
            </a:r>
          </a:p>
          <a:p>
            <a:endParaRPr lang="de-CH" sz="1400" dirty="0">
              <a:latin typeface="Gill Sans MT" panose="020B0502020104020203" pitchFamily="34" charset="77"/>
            </a:endParaRPr>
          </a:p>
          <a:p>
            <a:r>
              <a:rPr lang="de-CH" sz="1400" b="1" dirty="0">
                <a:solidFill>
                  <a:srgbClr val="BD0000"/>
                </a:solidFill>
                <a:latin typeface="Gill Sans MT" panose="020B0502020104020203" pitchFamily="34" charset="77"/>
              </a:rPr>
              <a:t>Inhalt</a:t>
            </a:r>
          </a:p>
          <a:p>
            <a:r>
              <a:rPr lang="de-CH" sz="1200" dirty="0">
                <a:latin typeface="Gill Sans MT" panose="020B0502020104020203" pitchFamily="34" charset="77"/>
              </a:rPr>
              <a:t>Der Memory-Lauf eignet sich ausgezeichnet als Einstimmung und Einlaufen (Aufwärmen). Je nach Länge des Laufwegs wird auch die Ausdauer trainiert.</a:t>
            </a:r>
          </a:p>
          <a:p>
            <a:endParaRPr lang="de-CH" sz="1200" dirty="0">
              <a:latin typeface="Gill Sans MT" panose="020B0502020104020203" pitchFamily="34" charset="77"/>
            </a:endParaRPr>
          </a:p>
          <a:p>
            <a:r>
              <a:rPr lang="de-CH" sz="1200" dirty="0">
                <a:latin typeface="Gill Sans MT" panose="020B0502020104020203" pitchFamily="34" charset="77"/>
              </a:rPr>
              <a:t>Der Memory-Lauf ist eine </a:t>
            </a:r>
            <a:r>
              <a:rPr lang="de-CH" sz="1200" dirty="0" err="1">
                <a:latin typeface="Gill Sans MT" panose="020B0502020104020203" pitchFamily="34" charset="77"/>
              </a:rPr>
              <a:t>Stafettenform</a:t>
            </a:r>
            <a:r>
              <a:rPr lang="de-CH" sz="1200" dirty="0">
                <a:latin typeface="Gill Sans MT" panose="020B0502020104020203" pitchFamily="34" charset="77"/>
              </a:rPr>
              <a:t>. Die Klasse wird in kleine Gruppen (max. 4er Gruppen) eingeteilt. Jede Gruppe erhält ein leeres Memoryblatt und einen Schreibstift (beides bleibt beim Start). Ein Gruppenmitglied rennt zum vollen Memoryblatt (Distanz, Laufweg je nach Zielsetzung mehr oder weniger lang, mit oder ohne Hindernissen etc.). Dort merkt er/sie sich ein Feld, rennt zur Gruppe zurück und notiert auf dem leeren Memoryblatt im richtigen Feld dasselbe Zeichen/Bild/etc. Der oder die nächste der Gruppe startet. Sieger ist diejenige Gruppe, die am schnellsten alle Felder korrekt ausgefüllt hat.</a:t>
            </a:r>
          </a:p>
          <a:p>
            <a:endParaRPr lang="de-CH" sz="1200" dirty="0">
              <a:latin typeface="Gill Sans MT" panose="020B0502020104020203" pitchFamily="34" charset="77"/>
            </a:endParaRPr>
          </a:p>
          <a:p>
            <a:r>
              <a:rPr lang="de-CH" sz="1200" dirty="0">
                <a:latin typeface="Gill Sans MT" panose="020B0502020104020203" pitchFamily="34" charset="77"/>
              </a:rPr>
              <a:t>Achtung, dieser Memory-Lauf kann schnell einmal bis 20 Minuten dauern (Organisation, Durchführung, Korrektur der Lösungen).</a:t>
            </a:r>
          </a:p>
          <a:p>
            <a:endParaRPr lang="de-CH" sz="1200" b="1" dirty="0">
              <a:solidFill>
                <a:srgbClr val="BD0000"/>
              </a:solidFill>
              <a:latin typeface="Gill Sans MT" panose="020B0502020104020203" pitchFamily="34" charset="77"/>
            </a:endParaRPr>
          </a:p>
          <a:p>
            <a:r>
              <a:rPr lang="de-CH" sz="1400" b="1" dirty="0">
                <a:solidFill>
                  <a:srgbClr val="BD0000"/>
                </a:solidFill>
                <a:latin typeface="Gill Sans MT" panose="020B0502020104020203" pitchFamily="34" charset="77"/>
              </a:rPr>
              <a:t>Material</a:t>
            </a:r>
          </a:p>
          <a:p>
            <a:pPr marL="171450" indent="-171450">
              <a:buFont typeface="Arial" panose="020B0604020202020204" pitchFamily="34" charset="0"/>
              <a:buChar char="•"/>
            </a:pPr>
            <a:r>
              <a:rPr lang="de-CH" sz="1200" dirty="0">
                <a:latin typeface="Gill Sans MT" panose="020B0502020104020203" pitchFamily="34" charset="77"/>
              </a:rPr>
              <a:t>1 Bleistift pro Team</a:t>
            </a:r>
          </a:p>
          <a:p>
            <a:pPr marL="171450" indent="-171450">
              <a:buFont typeface="Arial" panose="020B0604020202020204" pitchFamily="34" charset="0"/>
              <a:buChar char="•"/>
            </a:pPr>
            <a:r>
              <a:rPr lang="de-CH" sz="1200" dirty="0">
                <a:latin typeface="Gill Sans MT" panose="020B0502020104020203" pitchFamily="34" charset="77"/>
              </a:rPr>
              <a:t>Evtl. 1 Radiergummi pro Team</a:t>
            </a:r>
          </a:p>
          <a:p>
            <a:pPr marL="171450" indent="-171450">
              <a:buFont typeface="Arial" panose="020B0604020202020204" pitchFamily="34" charset="0"/>
              <a:buChar char="•"/>
            </a:pPr>
            <a:r>
              <a:rPr lang="de-CH" sz="1200" dirty="0">
                <a:latin typeface="Gill Sans MT" panose="020B0502020104020203" pitchFamily="34" charset="77"/>
              </a:rPr>
              <a:t>1 blanko Memoryblatt pro Team</a:t>
            </a:r>
          </a:p>
          <a:p>
            <a:pPr marL="171450" indent="-171450">
              <a:buFont typeface="Arial" panose="020B0604020202020204" pitchFamily="34" charset="0"/>
              <a:buChar char="•"/>
            </a:pPr>
            <a:r>
              <a:rPr lang="de-CH" sz="1200" dirty="0">
                <a:latin typeface="Gill Sans MT" panose="020B0502020104020203" pitchFamily="34" charset="77"/>
              </a:rPr>
              <a:t>1 Memoryblatt pro Team</a:t>
            </a:r>
          </a:p>
          <a:p>
            <a:endParaRPr lang="de-CH" sz="1200" dirty="0">
              <a:latin typeface="Gill Sans MT" panose="020B0502020104020203" pitchFamily="34" charset="77"/>
              <a:cs typeface="GillSans" panose="020B0502020104020203" pitchFamily="34" charset="-79"/>
            </a:endParaRPr>
          </a:p>
          <a:p>
            <a:endParaRPr lang="de-CH" sz="1200" dirty="0">
              <a:latin typeface="Gill Sans MT" panose="020B0502020104020203" pitchFamily="34" charset="77"/>
            </a:endParaRPr>
          </a:p>
        </p:txBody>
      </p:sp>
      <p:sp>
        <p:nvSpPr>
          <p:cNvPr id="11" name="Textfeld 10">
            <a:extLst>
              <a:ext uri="{FF2B5EF4-FFF2-40B4-BE49-F238E27FC236}">
                <a16:creationId xmlns:a16="http://schemas.microsoft.com/office/drawing/2014/main" id="{D0C66824-32A0-C240-8638-A9B1E9899030}"/>
              </a:ext>
            </a:extLst>
          </p:cNvPr>
          <p:cNvSpPr txBox="1"/>
          <p:nvPr/>
        </p:nvSpPr>
        <p:spPr>
          <a:xfrm>
            <a:off x="692629" y="517304"/>
            <a:ext cx="5580000" cy="492443"/>
          </a:xfrm>
          <a:prstGeom prst="rect">
            <a:avLst/>
          </a:prstGeom>
          <a:noFill/>
          <a:ln w="15875">
            <a:noFill/>
          </a:ln>
        </p:spPr>
        <p:txBody>
          <a:bodyPr wrap="square" rtlCol="0">
            <a:spAutoFit/>
          </a:bodyPr>
          <a:lstStyle/>
          <a:p>
            <a:r>
              <a:rPr lang="de-DE" sz="2600" b="1" dirty="0">
                <a:solidFill>
                  <a:srgbClr val="BD0000"/>
                </a:solidFill>
                <a:latin typeface="Gill Sans MT" panose="020B0502020104020203" pitchFamily="34" charset="77"/>
                <a:cs typeface="Gill Sans" panose="020B0502020104020203" pitchFamily="34" charset="-79"/>
              </a:rPr>
              <a:t>MEMORY - LAUF</a:t>
            </a:r>
            <a:endParaRPr lang="de-DE" sz="1600" dirty="0">
              <a:solidFill>
                <a:srgbClr val="BD0000"/>
              </a:solidFill>
              <a:latin typeface="Gill Sans MT" panose="020B0502020104020203" pitchFamily="34" charset="77"/>
              <a:cs typeface="Gill Sans" panose="020B0502020104020203" pitchFamily="34" charset="-79"/>
            </a:endParaRPr>
          </a:p>
        </p:txBody>
      </p:sp>
    </p:spTree>
    <p:extLst>
      <p:ext uri="{BB962C8B-B14F-4D97-AF65-F5344CB8AC3E}">
        <p14:creationId xmlns:p14="http://schemas.microsoft.com/office/powerpoint/2010/main" val="3401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1F90D099-A67B-5747-8D91-DA5ACFD7A837}"/>
              </a:ext>
            </a:extLst>
          </p:cNvPr>
          <p:cNvSpPr txBox="1"/>
          <p:nvPr/>
        </p:nvSpPr>
        <p:spPr>
          <a:xfrm>
            <a:off x="622426" y="9050142"/>
            <a:ext cx="5584207" cy="338554"/>
          </a:xfrm>
          <a:prstGeom prst="rect">
            <a:avLst/>
          </a:prstGeom>
          <a:noFill/>
          <a:ln w="15875">
            <a:noFill/>
          </a:ln>
        </p:spPr>
        <p:txBody>
          <a:bodyPr wrap="square" rtlCol="0">
            <a:spAutoFit/>
          </a:bodyPr>
          <a:lstStyle/>
          <a:p>
            <a:r>
              <a:rPr lang="de-DE" sz="1600" i="1" err="1">
                <a:latin typeface="Gill Sans MT" panose="020B0502020104020203" pitchFamily="34" charset="77"/>
              </a:rPr>
              <a:t>sportunterricht.ch</a:t>
            </a:r>
            <a:endParaRPr lang="de-DE" sz="1600" i="1">
              <a:latin typeface="Gill Sans MT" panose="020B0502020104020203" pitchFamily="34" charset="77"/>
            </a:endParaRPr>
          </a:p>
        </p:txBody>
      </p:sp>
      <p:cxnSp>
        <p:nvCxnSpPr>
          <p:cNvPr id="7" name="Gerade Verbindung 6">
            <a:extLst>
              <a:ext uri="{FF2B5EF4-FFF2-40B4-BE49-F238E27FC236}">
                <a16:creationId xmlns:a16="http://schemas.microsoft.com/office/drawing/2014/main" id="{90415318-9FA1-4445-B6A2-622F4DE3749B}"/>
              </a:ext>
            </a:extLst>
          </p:cNvPr>
          <p:cNvCxnSpPr>
            <a:cxnSpLocks/>
          </p:cNvCxnSpPr>
          <p:nvPr/>
        </p:nvCxnSpPr>
        <p:spPr>
          <a:xfrm>
            <a:off x="728663" y="8975989"/>
            <a:ext cx="55079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Grafik 8">
            <a:extLst>
              <a:ext uri="{FF2B5EF4-FFF2-40B4-BE49-F238E27FC236}">
                <a16:creationId xmlns:a16="http://schemas.microsoft.com/office/drawing/2014/main" id="{1DD00AED-B7C5-884E-8FB1-D521901116A3}"/>
              </a:ext>
            </a:extLst>
          </p:cNvPr>
          <p:cNvPicPr>
            <a:picLocks noChangeAspect="1"/>
          </p:cNvPicPr>
          <p:nvPr/>
        </p:nvPicPr>
        <p:blipFill>
          <a:blip r:embed="rId3"/>
          <a:stretch>
            <a:fillRect/>
          </a:stretch>
        </p:blipFill>
        <p:spPr>
          <a:xfrm>
            <a:off x="5912595" y="9064696"/>
            <a:ext cx="324000" cy="324000"/>
          </a:xfrm>
          <a:prstGeom prst="rect">
            <a:avLst/>
          </a:prstGeom>
        </p:spPr>
      </p:pic>
      <p:sp>
        <p:nvSpPr>
          <p:cNvPr id="11" name="Textfeld 10">
            <a:extLst>
              <a:ext uri="{FF2B5EF4-FFF2-40B4-BE49-F238E27FC236}">
                <a16:creationId xmlns:a16="http://schemas.microsoft.com/office/drawing/2014/main" id="{D0C66824-32A0-C240-8638-A9B1E9899030}"/>
              </a:ext>
            </a:extLst>
          </p:cNvPr>
          <p:cNvSpPr txBox="1"/>
          <p:nvPr/>
        </p:nvSpPr>
        <p:spPr>
          <a:xfrm>
            <a:off x="692629" y="517304"/>
            <a:ext cx="5580000" cy="492443"/>
          </a:xfrm>
          <a:prstGeom prst="rect">
            <a:avLst/>
          </a:prstGeom>
          <a:noFill/>
          <a:ln w="15875">
            <a:noFill/>
          </a:ln>
        </p:spPr>
        <p:txBody>
          <a:bodyPr wrap="square" rtlCol="0">
            <a:spAutoFit/>
          </a:bodyPr>
          <a:lstStyle/>
          <a:p>
            <a:r>
              <a:rPr lang="de-DE" sz="2600" b="1">
                <a:solidFill>
                  <a:srgbClr val="BD0000"/>
                </a:solidFill>
                <a:latin typeface="Gill Sans MT" panose="020B0502020104020203" pitchFamily="34" charset="77"/>
                <a:cs typeface="Gill Sans" panose="020B0502020104020203" pitchFamily="34" charset="-79"/>
              </a:rPr>
              <a:t>MEMORY - LAUF</a:t>
            </a:r>
            <a:endParaRPr lang="de-DE" sz="1600" dirty="0">
              <a:solidFill>
                <a:srgbClr val="BD0000"/>
              </a:solidFill>
              <a:latin typeface="Gill Sans MT" panose="020B0502020104020203" pitchFamily="34" charset="77"/>
              <a:cs typeface="Gill Sans" panose="020B0502020104020203" pitchFamily="34" charset="-79"/>
            </a:endParaRPr>
          </a:p>
        </p:txBody>
      </p:sp>
      <p:pic>
        <p:nvPicPr>
          <p:cNvPr id="3" name="Grafik 2" descr="Ein Bild, das Text, Himmel, Draht enthält.&#10;&#10;Automatisch generierte Beschreibung">
            <a:extLst>
              <a:ext uri="{FF2B5EF4-FFF2-40B4-BE49-F238E27FC236}">
                <a16:creationId xmlns:a16="http://schemas.microsoft.com/office/drawing/2014/main" id="{13845A41-3394-904B-B56F-0A99E3993DB6}"/>
              </a:ext>
            </a:extLst>
          </p:cNvPr>
          <p:cNvPicPr>
            <a:picLocks noChangeAspect="1"/>
          </p:cNvPicPr>
          <p:nvPr/>
        </p:nvPicPr>
        <p:blipFill>
          <a:blip r:embed="rId4"/>
          <a:stretch>
            <a:fillRect/>
          </a:stretch>
        </p:blipFill>
        <p:spPr>
          <a:xfrm rot="5400000">
            <a:off x="-303871" y="2599009"/>
            <a:ext cx="7572998" cy="4787717"/>
          </a:xfrm>
          <a:prstGeom prst="rect">
            <a:avLst/>
          </a:prstGeom>
        </p:spPr>
      </p:pic>
    </p:spTree>
    <p:extLst>
      <p:ext uri="{BB962C8B-B14F-4D97-AF65-F5344CB8AC3E}">
        <p14:creationId xmlns:p14="http://schemas.microsoft.com/office/powerpoint/2010/main" val="8111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1F90D099-A67B-5747-8D91-DA5ACFD7A837}"/>
              </a:ext>
            </a:extLst>
          </p:cNvPr>
          <p:cNvSpPr txBox="1"/>
          <p:nvPr/>
        </p:nvSpPr>
        <p:spPr>
          <a:xfrm>
            <a:off x="622426" y="9050142"/>
            <a:ext cx="5584207" cy="338554"/>
          </a:xfrm>
          <a:prstGeom prst="rect">
            <a:avLst/>
          </a:prstGeom>
          <a:noFill/>
          <a:ln w="15875">
            <a:noFill/>
          </a:ln>
        </p:spPr>
        <p:txBody>
          <a:bodyPr wrap="square" rtlCol="0">
            <a:spAutoFit/>
          </a:bodyPr>
          <a:lstStyle/>
          <a:p>
            <a:r>
              <a:rPr lang="de-DE" sz="1600" i="1" err="1">
                <a:latin typeface="Gill Sans MT" panose="020B0502020104020203" pitchFamily="34" charset="77"/>
              </a:rPr>
              <a:t>sportunterricht.ch</a:t>
            </a:r>
            <a:endParaRPr lang="de-DE" sz="1600" i="1">
              <a:latin typeface="Gill Sans MT" panose="020B0502020104020203" pitchFamily="34" charset="77"/>
            </a:endParaRPr>
          </a:p>
        </p:txBody>
      </p:sp>
      <p:cxnSp>
        <p:nvCxnSpPr>
          <p:cNvPr id="7" name="Gerade Verbindung 6">
            <a:extLst>
              <a:ext uri="{FF2B5EF4-FFF2-40B4-BE49-F238E27FC236}">
                <a16:creationId xmlns:a16="http://schemas.microsoft.com/office/drawing/2014/main" id="{90415318-9FA1-4445-B6A2-622F4DE3749B}"/>
              </a:ext>
            </a:extLst>
          </p:cNvPr>
          <p:cNvCxnSpPr>
            <a:cxnSpLocks/>
          </p:cNvCxnSpPr>
          <p:nvPr/>
        </p:nvCxnSpPr>
        <p:spPr>
          <a:xfrm>
            <a:off x="728663" y="8975989"/>
            <a:ext cx="55079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Grafik 8">
            <a:extLst>
              <a:ext uri="{FF2B5EF4-FFF2-40B4-BE49-F238E27FC236}">
                <a16:creationId xmlns:a16="http://schemas.microsoft.com/office/drawing/2014/main" id="{1DD00AED-B7C5-884E-8FB1-D521901116A3}"/>
              </a:ext>
            </a:extLst>
          </p:cNvPr>
          <p:cNvPicPr>
            <a:picLocks noChangeAspect="1"/>
          </p:cNvPicPr>
          <p:nvPr/>
        </p:nvPicPr>
        <p:blipFill>
          <a:blip r:embed="rId3"/>
          <a:stretch>
            <a:fillRect/>
          </a:stretch>
        </p:blipFill>
        <p:spPr>
          <a:xfrm>
            <a:off x="5912595" y="9064696"/>
            <a:ext cx="324000" cy="324000"/>
          </a:xfrm>
          <a:prstGeom prst="rect">
            <a:avLst/>
          </a:prstGeom>
        </p:spPr>
      </p:pic>
      <p:sp>
        <p:nvSpPr>
          <p:cNvPr id="11" name="Textfeld 10">
            <a:extLst>
              <a:ext uri="{FF2B5EF4-FFF2-40B4-BE49-F238E27FC236}">
                <a16:creationId xmlns:a16="http://schemas.microsoft.com/office/drawing/2014/main" id="{D0C66824-32A0-C240-8638-A9B1E9899030}"/>
              </a:ext>
            </a:extLst>
          </p:cNvPr>
          <p:cNvSpPr txBox="1"/>
          <p:nvPr/>
        </p:nvSpPr>
        <p:spPr>
          <a:xfrm>
            <a:off x="692629" y="517304"/>
            <a:ext cx="5580000" cy="492443"/>
          </a:xfrm>
          <a:prstGeom prst="rect">
            <a:avLst/>
          </a:prstGeom>
          <a:noFill/>
          <a:ln w="15875">
            <a:noFill/>
          </a:ln>
        </p:spPr>
        <p:txBody>
          <a:bodyPr wrap="square" rtlCol="0">
            <a:spAutoFit/>
          </a:bodyPr>
          <a:lstStyle/>
          <a:p>
            <a:r>
              <a:rPr lang="de-DE" sz="2600" b="1" dirty="0">
                <a:solidFill>
                  <a:srgbClr val="BD0000"/>
                </a:solidFill>
                <a:latin typeface="Gill Sans MT" panose="020B0502020104020203" pitchFamily="34" charset="77"/>
                <a:cs typeface="Gill Sans" panose="020B0502020104020203" pitchFamily="34" charset="-79"/>
              </a:rPr>
              <a:t>MEMORY - LAUF</a:t>
            </a:r>
            <a:endParaRPr lang="de-DE" sz="1600" dirty="0">
              <a:solidFill>
                <a:srgbClr val="BD0000"/>
              </a:solidFill>
              <a:latin typeface="Gill Sans MT" panose="020B0502020104020203" pitchFamily="34" charset="77"/>
              <a:cs typeface="Gill Sans" panose="020B0502020104020203" pitchFamily="34" charset="-79"/>
            </a:endParaRPr>
          </a:p>
        </p:txBody>
      </p:sp>
      <p:graphicFrame>
        <p:nvGraphicFramePr>
          <p:cNvPr id="4" name="Tabelle 5">
            <a:extLst>
              <a:ext uri="{FF2B5EF4-FFF2-40B4-BE49-F238E27FC236}">
                <a16:creationId xmlns:a16="http://schemas.microsoft.com/office/drawing/2014/main" id="{F51E9FE5-B8BC-7443-88E3-7EDE8E18BDAC}"/>
              </a:ext>
            </a:extLst>
          </p:cNvPr>
          <p:cNvGraphicFramePr>
            <a:graphicFrameLocks noGrp="1"/>
          </p:cNvGraphicFramePr>
          <p:nvPr>
            <p:extLst>
              <p:ext uri="{D42A27DB-BD31-4B8C-83A1-F6EECF244321}">
                <p14:modId xmlns:p14="http://schemas.microsoft.com/office/powerpoint/2010/main" val="1088917802"/>
              </p:ext>
            </p:extLst>
          </p:nvPr>
        </p:nvGraphicFramePr>
        <p:xfrm>
          <a:off x="728663" y="1083897"/>
          <a:ext cx="5507932" cy="7591265"/>
        </p:xfrm>
        <a:graphic>
          <a:graphicData uri="http://schemas.openxmlformats.org/drawingml/2006/table">
            <a:tbl>
              <a:tblPr firstRow="1" bandRow="1">
                <a:tableStyleId>{5C22544A-7EE6-4342-B048-85BDC9FD1C3A}</a:tableStyleId>
              </a:tblPr>
              <a:tblGrid>
                <a:gridCol w="458052">
                  <a:extLst>
                    <a:ext uri="{9D8B030D-6E8A-4147-A177-3AD203B41FA5}">
                      <a16:colId xmlns:a16="http://schemas.microsoft.com/office/drawing/2014/main" val="98881821"/>
                    </a:ext>
                  </a:extLst>
                </a:gridCol>
                <a:gridCol w="1262470">
                  <a:extLst>
                    <a:ext uri="{9D8B030D-6E8A-4147-A177-3AD203B41FA5}">
                      <a16:colId xmlns:a16="http://schemas.microsoft.com/office/drawing/2014/main" val="353772942"/>
                    </a:ext>
                  </a:extLst>
                </a:gridCol>
                <a:gridCol w="1262470">
                  <a:extLst>
                    <a:ext uri="{9D8B030D-6E8A-4147-A177-3AD203B41FA5}">
                      <a16:colId xmlns:a16="http://schemas.microsoft.com/office/drawing/2014/main" val="1081785524"/>
                    </a:ext>
                  </a:extLst>
                </a:gridCol>
                <a:gridCol w="1262470">
                  <a:extLst>
                    <a:ext uri="{9D8B030D-6E8A-4147-A177-3AD203B41FA5}">
                      <a16:colId xmlns:a16="http://schemas.microsoft.com/office/drawing/2014/main" val="1091079241"/>
                    </a:ext>
                  </a:extLst>
                </a:gridCol>
                <a:gridCol w="1262470">
                  <a:extLst>
                    <a:ext uri="{9D8B030D-6E8A-4147-A177-3AD203B41FA5}">
                      <a16:colId xmlns:a16="http://schemas.microsoft.com/office/drawing/2014/main" val="1117510888"/>
                    </a:ext>
                  </a:extLst>
                </a:gridCol>
              </a:tblGrid>
              <a:tr h="456126">
                <a:tc>
                  <a:txBody>
                    <a:bodyPr/>
                    <a:lstStyle/>
                    <a:p>
                      <a:endParaRPr lang="de-CH"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r>
                        <a:rPr lang="de-CH" sz="2400" dirty="0">
                          <a:latin typeface="Gill Sans MT" panose="020B0502020104020203" pitchFamily="34" charset="77"/>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r>
                        <a:rPr lang="de-CH" sz="2400" dirty="0">
                          <a:latin typeface="Gill Sans MT" panose="020B0502020104020203" pitchFamily="34" charset="77"/>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r>
                        <a:rPr lang="de-CH" sz="2400" dirty="0">
                          <a:latin typeface="Gill Sans MT" panose="020B0502020104020203" pitchFamily="34" charset="77"/>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r>
                        <a:rPr lang="de-CH" sz="2400" dirty="0">
                          <a:latin typeface="Gill Sans MT" panose="020B0502020104020203" pitchFamily="34" charset="77"/>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2043710770"/>
                  </a:ext>
                </a:extLst>
              </a:tr>
              <a:tr h="1426813">
                <a:tc>
                  <a:txBody>
                    <a:bodyPr/>
                    <a:lstStyle/>
                    <a:p>
                      <a:pPr algn="ctr"/>
                      <a:r>
                        <a:rPr lang="de-CH" sz="2400" dirty="0">
                          <a:solidFill>
                            <a:schemeClr val="bg1"/>
                          </a:solidFill>
                          <a:latin typeface="Gill Sans MT" panose="020B0502020104020203" pitchFamily="34" charset="77"/>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de-CH" dirty="0">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dirty="0">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dirty="0">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9163861"/>
                  </a:ext>
                </a:extLst>
              </a:tr>
              <a:tr h="1426813">
                <a:tc>
                  <a:txBody>
                    <a:bodyPr/>
                    <a:lstStyle/>
                    <a:p>
                      <a:pPr algn="ctr"/>
                      <a:r>
                        <a:rPr lang="de-CH" sz="2400" dirty="0">
                          <a:solidFill>
                            <a:schemeClr val="bg1"/>
                          </a:solidFill>
                          <a:latin typeface="Gill Sans MT" panose="020B0502020104020203" pitchFamily="34" charset="77"/>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de-CH">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dirty="0">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dirty="0">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dirty="0">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43273609"/>
                  </a:ext>
                </a:extLst>
              </a:tr>
              <a:tr h="1426813">
                <a:tc>
                  <a:txBody>
                    <a:bodyPr/>
                    <a:lstStyle/>
                    <a:p>
                      <a:pPr algn="ctr"/>
                      <a:r>
                        <a:rPr lang="de-CH" sz="2400" dirty="0">
                          <a:solidFill>
                            <a:schemeClr val="bg1"/>
                          </a:solidFill>
                          <a:latin typeface="Gill Sans MT" panose="020B0502020104020203" pitchFamily="34" charset="77"/>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de-CH">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dirty="0">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dirty="0">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2903651"/>
                  </a:ext>
                </a:extLst>
              </a:tr>
              <a:tr h="1426813">
                <a:tc>
                  <a:txBody>
                    <a:bodyPr/>
                    <a:lstStyle/>
                    <a:p>
                      <a:pPr algn="ctr"/>
                      <a:r>
                        <a:rPr lang="de-CH" sz="2400" dirty="0">
                          <a:solidFill>
                            <a:schemeClr val="bg1"/>
                          </a:solidFill>
                          <a:latin typeface="Gill Sans MT" panose="020B0502020104020203" pitchFamily="34" charset="77"/>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de-CH" dirty="0">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dirty="0">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dirty="0">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76877723"/>
                  </a:ext>
                </a:extLst>
              </a:tr>
              <a:tr h="1426813">
                <a:tc>
                  <a:txBody>
                    <a:bodyPr/>
                    <a:lstStyle/>
                    <a:p>
                      <a:pPr algn="ctr"/>
                      <a:r>
                        <a:rPr lang="de-CH" sz="2400" dirty="0">
                          <a:solidFill>
                            <a:schemeClr val="bg1"/>
                          </a:solidFill>
                          <a:latin typeface="Gill Sans MT" panose="020B0502020104020203" pitchFamily="34" charset="77"/>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de-CH" dirty="0">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dirty="0">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dirty="0">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dirty="0">
                        <a:solidFill>
                          <a:schemeClr val="bg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46090025"/>
                  </a:ext>
                </a:extLst>
              </a:tr>
            </a:tbl>
          </a:graphicData>
        </a:graphic>
      </p:graphicFrame>
    </p:spTree>
    <p:extLst>
      <p:ext uri="{BB962C8B-B14F-4D97-AF65-F5344CB8AC3E}">
        <p14:creationId xmlns:p14="http://schemas.microsoft.com/office/powerpoint/2010/main" val="3046108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1F90D099-A67B-5747-8D91-DA5ACFD7A837}"/>
              </a:ext>
            </a:extLst>
          </p:cNvPr>
          <p:cNvSpPr txBox="1"/>
          <p:nvPr/>
        </p:nvSpPr>
        <p:spPr>
          <a:xfrm>
            <a:off x="622426" y="9050142"/>
            <a:ext cx="5584207" cy="338554"/>
          </a:xfrm>
          <a:prstGeom prst="rect">
            <a:avLst/>
          </a:prstGeom>
          <a:noFill/>
          <a:ln w="15875">
            <a:noFill/>
          </a:ln>
        </p:spPr>
        <p:txBody>
          <a:bodyPr wrap="square" rtlCol="0">
            <a:spAutoFit/>
          </a:bodyPr>
          <a:lstStyle/>
          <a:p>
            <a:r>
              <a:rPr lang="de-DE" sz="1600" i="1" dirty="0" err="1">
                <a:latin typeface="Gill Sans MT" panose="020B0502020104020203" pitchFamily="34" charset="77"/>
              </a:rPr>
              <a:t>sportunterricht.ch</a:t>
            </a:r>
            <a:endParaRPr lang="de-DE" sz="1600" i="1" dirty="0">
              <a:latin typeface="Gill Sans MT" panose="020B0502020104020203" pitchFamily="34" charset="77"/>
            </a:endParaRPr>
          </a:p>
        </p:txBody>
      </p:sp>
      <p:cxnSp>
        <p:nvCxnSpPr>
          <p:cNvPr id="7" name="Gerade Verbindung 6">
            <a:extLst>
              <a:ext uri="{FF2B5EF4-FFF2-40B4-BE49-F238E27FC236}">
                <a16:creationId xmlns:a16="http://schemas.microsoft.com/office/drawing/2014/main" id="{90415318-9FA1-4445-B6A2-622F4DE3749B}"/>
              </a:ext>
            </a:extLst>
          </p:cNvPr>
          <p:cNvCxnSpPr>
            <a:cxnSpLocks/>
          </p:cNvCxnSpPr>
          <p:nvPr/>
        </p:nvCxnSpPr>
        <p:spPr>
          <a:xfrm>
            <a:off x="728663" y="8975989"/>
            <a:ext cx="55079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Grafik 8">
            <a:extLst>
              <a:ext uri="{FF2B5EF4-FFF2-40B4-BE49-F238E27FC236}">
                <a16:creationId xmlns:a16="http://schemas.microsoft.com/office/drawing/2014/main" id="{1DD00AED-B7C5-884E-8FB1-D521901116A3}"/>
              </a:ext>
            </a:extLst>
          </p:cNvPr>
          <p:cNvPicPr>
            <a:picLocks noChangeAspect="1"/>
          </p:cNvPicPr>
          <p:nvPr/>
        </p:nvPicPr>
        <p:blipFill>
          <a:blip r:embed="rId3"/>
          <a:stretch>
            <a:fillRect/>
          </a:stretch>
        </p:blipFill>
        <p:spPr>
          <a:xfrm>
            <a:off x="5912595" y="9064696"/>
            <a:ext cx="324000" cy="324000"/>
          </a:xfrm>
          <a:prstGeom prst="rect">
            <a:avLst/>
          </a:prstGeom>
        </p:spPr>
      </p:pic>
      <p:sp>
        <p:nvSpPr>
          <p:cNvPr id="11" name="Textfeld 10">
            <a:extLst>
              <a:ext uri="{FF2B5EF4-FFF2-40B4-BE49-F238E27FC236}">
                <a16:creationId xmlns:a16="http://schemas.microsoft.com/office/drawing/2014/main" id="{D0C66824-32A0-C240-8638-A9B1E9899030}"/>
              </a:ext>
            </a:extLst>
          </p:cNvPr>
          <p:cNvSpPr txBox="1"/>
          <p:nvPr/>
        </p:nvSpPr>
        <p:spPr>
          <a:xfrm>
            <a:off x="692629" y="517304"/>
            <a:ext cx="5580000" cy="492443"/>
          </a:xfrm>
          <a:prstGeom prst="rect">
            <a:avLst/>
          </a:prstGeom>
          <a:noFill/>
          <a:ln w="15875">
            <a:noFill/>
          </a:ln>
        </p:spPr>
        <p:txBody>
          <a:bodyPr wrap="square" rtlCol="0">
            <a:spAutoFit/>
          </a:bodyPr>
          <a:lstStyle/>
          <a:p>
            <a:r>
              <a:rPr lang="de-DE" sz="2600" b="1" dirty="0">
                <a:solidFill>
                  <a:srgbClr val="BD0000"/>
                </a:solidFill>
                <a:latin typeface="Gill Sans MT" panose="020B0502020104020203" pitchFamily="34" charset="77"/>
                <a:cs typeface="Gill Sans" panose="020B0502020104020203" pitchFamily="34" charset="-79"/>
              </a:rPr>
              <a:t>MEMORY - LAUF</a:t>
            </a:r>
            <a:endParaRPr lang="de-DE" sz="1600" dirty="0">
              <a:solidFill>
                <a:srgbClr val="BD0000"/>
              </a:solidFill>
              <a:latin typeface="Gill Sans MT" panose="020B0502020104020203" pitchFamily="34" charset="77"/>
              <a:cs typeface="Gill Sans" panose="020B0502020104020203" pitchFamily="34" charset="-79"/>
            </a:endParaRPr>
          </a:p>
        </p:txBody>
      </p:sp>
      <p:graphicFrame>
        <p:nvGraphicFramePr>
          <p:cNvPr id="4" name="Tabelle 5">
            <a:extLst>
              <a:ext uri="{FF2B5EF4-FFF2-40B4-BE49-F238E27FC236}">
                <a16:creationId xmlns:a16="http://schemas.microsoft.com/office/drawing/2014/main" id="{F51E9FE5-B8BC-7443-88E3-7EDE8E18BDAC}"/>
              </a:ext>
            </a:extLst>
          </p:cNvPr>
          <p:cNvGraphicFramePr>
            <a:graphicFrameLocks noGrp="1"/>
          </p:cNvGraphicFramePr>
          <p:nvPr>
            <p:extLst>
              <p:ext uri="{D42A27DB-BD31-4B8C-83A1-F6EECF244321}">
                <p14:modId xmlns:p14="http://schemas.microsoft.com/office/powerpoint/2010/main" val="1081891552"/>
              </p:ext>
            </p:extLst>
          </p:nvPr>
        </p:nvGraphicFramePr>
        <p:xfrm>
          <a:off x="728663" y="1083897"/>
          <a:ext cx="5507932" cy="7591265"/>
        </p:xfrm>
        <a:graphic>
          <a:graphicData uri="http://schemas.openxmlformats.org/drawingml/2006/table">
            <a:tbl>
              <a:tblPr firstRow="1" bandRow="1">
                <a:tableStyleId>{5C22544A-7EE6-4342-B048-85BDC9FD1C3A}</a:tableStyleId>
              </a:tblPr>
              <a:tblGrid>
                <a:gridCol w="458052">
                  <a:extLst>
                    <a:ext uri="{9D8B030D-6E8A-4147-A177-3AD203B41FA5}">
                      <a16:colId xmlns:a16="http://schemas.microsoft.com/office/drawing/2014/main" val="98881821"/>
                    </a:ext>
                  </a:extLst>
                </a:gridCol>
                <a:gridCol w="1262470">
                  <a:extLst>
                    <a:ext uri="{9D8B030D-6E8A-4147-A177-3AD203B41FA5}">
                      <a16:colId xmlns:a16="http://schemas.microsoft.com/office/drawing/2014/main" val="353772942"/>
                    </a:ext>
                  </a:extLst>
                </a:gridCol>
                <a:gridCol w="1262470">
                  <a:extLst>
                    <a:ext uri="{9D8B030D-6E8A-4147-A177-3AD203B41FA5}">
                      <a16:colId xmlns:a16="http://schemas.microsoft.com/office/drawing/2014/main" val="1081785524"/>
                    </a:ext>
                  </a:extLst>
                </a:gridCol>
                <a:gridCol w="1262470">
                  <a:extLst>
                    <a:ext uri="{9D8B030D-6E8A-4147-A177-3AD203B41FA5}">
                      <a16:colId xmlns:a16="http://schemas.microsoft.com/office/drawing/2014/main" val="1091079241"/>
                    </a:ext>
                  </a:extLst>
                </a:gridCol>
                <a:gridCol w="1262470">
                  <a:extLst>
                    <a:ext uri="{9D8B030D-6E8A-4147-A177-3AD203B41FA5}">
                      <a16:colId xmlns:a16="http://schemas.microsoft.com/office/drawing/2014/main" val="1117510888"/>
                    </a:ext>
                  </a:extLst>
                </a:gridCol>
              </a:tblGrid>
              <a:tr h="456126">
                <a:tc>
                  <a:txBody>
                    <a:bodyPr/>
                    <a:lstStyle/>
                    <a:p>
                      <a:endParaRPr lang="de-CH"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r>
                        <a:rPr lang="de-CH" sz="2400" dirty="0">
                          <a:latin typeface="Gill Sans MT" panose="020B0502020104020203" pitchFamily="34" charset="77"/>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r>
                        <a:rPr lang="de-CH" sz="2400" dirty="0">
                          <a:latin typeface="Gill Sans MT" panose="020B0502020104020203" pitchFamily="34" charset="77"/>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r>
                        <a:rPr lang="de-CH" sz="2400" dirty="0">
                          <a:latin typeface="Gill Sans MT" panose="020B0502020104020203" pitchFamily="34" charset="77"/>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r>
                        <a:rPr lang="de-CH" sz="2400" dirty="0">
                          <a:latin typeface="Gill Sans MT" panose="020B0502020104020203" pitchFamily="34" charset="77"/>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2043710770"/>
                  </a:ext>
                </a:extLst>
              </a:tr>
              <a:tr h="1426813">
                <a:tc>
                  <a:txBody>
                    <a:bodyPr/>
                    <a:lstStyle/>
                    <a:p>
                      <a:pPr algn="ctr"/>
                      <a:r>
                        <a:rPr lang="de-CH" sz="2400" dirty="0">
                          <a:solidFill>
                            <a:schemeClr val="bg1"/>
                          </a:solidFill>
                          <a:latin typeface="Gill Sans MT" panose="020B0502020104020203" pitchFamily="34" charset="77"/>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de-CH" sz="1400" dirty="0">
                        <a:solidFill>
                          <a:schemeClr val="tx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de-CH" sz="2800" b="0" dirty="0" err="1">
                          <a:solidFill>
                            <a:schemeClr val="tx1"/>
                          </a:solidFill>
                          <a:latin typeface="Gill Sans MT" panose="020B0502020104020203" pitchFamily="34" charset="77"/>
                        </a:rPr>
                        <a:t>Œ</a:t>
                      </a:r>
                      <a:r>
                        <a:rPr lang="de-CH" sz="2800" b="0" dirty="0">
                          <a:solidFill>
                            <a:schemeClr val="tx1"/>
                          </a:solidFill>
                          <a:latin typeface="Gill Sans MT" panose="020B0502020104020203" pitchFamily="34" charset="77"/>
                        </a:rPr>
                        <a:t> </a:t>
                      </a:r>
                      <a:r>
                        <a:rPr lang="de-CH" sz="2800" b="0" dirty="0" err="1">
                          <a:solidFill>
                            <a:schemeClr val="tx1"/>
                          </a:solidFill>
                          <a:latin typeface="Gill Sans MT" panose="020B0502020104020203" pitchFamily="34" charset="77"/>
                        </a:rPr>
                        <a:t>Æ</a:t>
                      </a:r>
                      <a:endParaRPr lang="de-CH" sz="2800" b="0" dirty="0">
                        <a:solidFill>
                          <a:schemeClr val="tx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de-CH" sz="1400" dirty="0">
                          <a:solidFill>
                            <a:schemeClr val="tx1"/>
                          </a:solidFill>
                          <a:latin typeface="Gill Sans MT" panose="020B0502020104020203" pitchFamily="34" charset="77"/>
                        </a:rPr>
                        <a:t>Weihnachts-</a:t>
                      </a:r>
                      <a:r>
                        <a:rPr lang="de-CH" sz="1400" dirty="0" err="1">
                          <a:solidFill>
                            <a:schemeClr val="tx1"/>
                          </a:solidFill>
                          <a:latin typeface="Gill Sans MT" panose="020B0502020104020203" pitchFamily="34" charset="77"/>
                        </a:rPr>
                        <a:t>baumgirlanden</a:t>
                      </a:r>
                      <a:endParaRPr lang="de-CH" sz="1400" dirty="0">
                        <a:solidFill>
                          <a:schemeClr val="tx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sz="1400" dirty="0">
                        <a:solidFill>
                          <a:schemeClr val="tx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9163861"/>
                  </a:ext>
                </a:extLst>
              </a:tr>
              <a:tr h="1426813">
                <a:tc>
                  <a:txBody>
                    <a:bodyPr/>
                    <a:lstStyle/>
                    <a:p>
                      <a:pPr algn="ctr"/>
                      <a:r>
                        <a:rPr lang="de-CH" sz="2400" dirty="0">
                          <a:solidFill>
                            <a:schemeClr val="bg1"/>
                          </a:solidFill>
                          <a:latin typeface="Gill Sans MT" panose="020B0502020104020203" pitchFamily="34" charset="77"/>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r>
                        <a:rPr lang="de-CH" sz="1400" dirty="0" err="1">
                          <a:solidFill>
                            <a:schemeClr val="tx1"/>
                          </a:solidFill>
                          <a:latin typeface="Gill Sans MT" panose="020B0502020104020203" pitchFamily="34" charset="77"/>
                        </a:rPr>
                        <a:t>Morgenstund</a:t>
                      </a:r>
                      <a:r>
                        <a:rPr lang="de-CH" sz="1400" dirty="0">
                          <a:solidFill>
                            <a:schemeClr val="tx1"/>
                          </a:solidFill>
                          <a:latin typeface="Gill Sans MT" panose="020B0502020104020203" pitchFamily="34" charset="77"/>
                        </a:rPr>
                        <a:t> hat Gold im Mund, Gold im Mund ist ungesund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sz="1400" dirty="0">
                        <a:solidFill>
                          <a:schemeClr val="tx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sz="1400" dirty="0">
                        <a:solidFill>
                          <a:schemeClr val="tx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sz="1400" dirty="0">
                        <a:solidFill>
                          <a:schemeClr val="tx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43273609"/>
                  </a:ext>
                </a:extLst>
              </a:tr>
              <a:tr h="1426813">
                <a:tc>
                  <a:txBody>
                    <a:bodyPr/>
                    <a:lstStyle/>
                    <a:p>
                      <a:pPr algn="ctr"/>
                      <a:r>
                        <a:rPr lang="de-CH" sz="2400" dirty="0">
                          <a:solidFill>
                            <a:schemeClr val="bg1"/>
                          </a:solidFill>
                          <a:latin typeface="Gill Sans MT" panose="020B0502020104020203" pitchFamily="34" charset="77"/>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de-CH" sz="1400">
                        <a:solidFill>
                          <a:schemeClr val="tx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sz="1400">
                        <a:solidFill>
                          <a:schemeClr val="tx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sz="1400" dirty="0">
                        <a:solidFill>
                          <a:schemeClr val="tx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CH" sz="1400" dirty="0">
                          <a:solidFill>
                            <a:schemeClr val="tx1"/>
                          </a:solidFill>
                          <a:latin typeface="Gill Sans MT" panose="020B0502020104020203" pitchFamily="34" charset="77"/>
                        </a:rPr>
                        <a:t>Lieber fernsehpassiv als radioaktiv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2903651"/>
                  </a:ext>
                </a:extLst>
              </a:tr>
              <a:tr h="1426813">
                <a:tc>
                  <a:txBody>
                    <a:bodyPr/>
                    <a:lstStyle/>
                    <a:p>
                      <a:pPr algn="ctr"/>
                      <a:r>
                        <a:rPr lang="de-CH" sz="2400" dirty="0">
                          <a:solidFill>
                            <a:schemeClr val="bg1"/>
                          </a:solidFill>
                          <a:latin typeface="Gill Sans MT" panose="020B0502020104020203" pitchFamily="34" charset="77"/>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de-CH" sz="1400" dirty="0">
                        <a:solidFill>
                          <a:schemeClr val="tx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CH" sz="1400" dirty="0">
                          <a:solidFill>
                            <a:schemeClr val="tx1"/>
                          </a:solidFill>
                          <a:latin typeface="Gill Sans MT" panose="020B0502020104020203" pitchFamily="34" charset="77"/>
                        </a:rPr>
                        <a:t>Was du heute kannst besorgen, das verschiebe ruhig auf morgen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sz="1400" dirty="0">
                        <a:solidFill>
                          <a:schemeClr val="tx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sz="1400" dirty="0">
                        <a:solidFill>
                          <a:schemeClr val="tx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76877723"/>
                  </a:ext>
                </a:extLst>
              </a:tr>
              <a:tr h="1426813">
                <a:tc>
                  <a:txBody>
                    <a:bodyPr/>
                    <a:lstStyle/>
                    <a:p>
                      <a:pPr algn="ctr"/>
                      <a:r>
                        <a:rPr lang="de-CH" sz="2400" dirty="0">
                          <a:solidFill>
                            <a:schemeClr val="bg1"/>
                          </a:solidFill>
                          <a:latin typeface="Gill Sans MT" panose="020B0502020104020203" pitchFamily="34" charset="77"/>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r>
                        <a:rPr lang="de-CH" sz="1400" dirty="0">
                          <a:solidFill>
                            <a:schemeClr val="tx1"/>
                          </a:solidFill>
                          <a:latin typeface="Gill Sans MT" panose="020B0502020104020203" pitchFamily="34" charset="77"/>
                        </a:rPr>
                        <a:t>Wintersport-</a:t>
                      </a:r>
                      <a:r>
                        <a:rPr lang="de-CH" sz="1400" dirty="0" err="1">
                          <a:solidFill>
                            <a:schemeClr val="tx1"/>
                          </a:solidFill>
                          <a:latin typeface="Gill Sans MT" panose="020B0502020104020203" pitchFamily="34" charset="77"/>
                        </a:rPr>
                        <a:t>lagerhaus</a:t>
                      </a:r>
                      <a:endParaRPr lang="de-CH" sz="1400" dirty="0">
                        <a:solidFill>
                          <a:schemeClr val="tx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sz="1400" dirty="0">
                        <a:solidFill>
                          <a:schemeClr val="tx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CH" sz="1400" dirty="0">
                          <a:solidFill>
                            <a:schemeClr val="tx1"/>
                          </a:solidFill>
                          <a:latin typeface="Gill Sans MT" panose="020B0502020104020203" pitchFamily="34" charset="77"/>
                        </a:rPr>
                        <a:t>Reden ist Schweigen, Silber ist Gold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CH" sz="1400" dirty="0">
                        <a:solidFill>
                          <a:schemeClr val="tx1"/>
                        </a:solidFill>
                        <a:latin typeface="Gill Sans MT" panose="020B0502020104020203" pitchFamily="34"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46090025"/>
                  </a:ext>
                </a:extLst>
              </a:tr>
            </a:tbl>
          </a:graphicData>
        </a:graphic>
      </p:graphicFrame>
      <p:pic>
        <p:nvPicPr>
          <p:cNvPr id="2" name="Grafik 1">
            <a:extLst>
              <a:ext uri="{FF2B5EF4-FFF2-40B4-BE49-F238E27FC236}">
                <a16:creationId xmlns:a16="http://schemas.microsoft.com/office/drawing/2014/main" id="{E088C66D-FD14-E743-AA81-7B1831F9D2E9}"/>
              </a:ext>
            </a:extLst>
          </p:cNvPr>
          <p:cNvPicPr>
            <a:picLocks noChangeAspect="1"/>
          </p:cNvPicPr>
          <p:nvPr/>
        </p:nvPicPr>
        <p:blipFill>
          <a:blip r:embed="rId4"/>
          <a:stretch>
            <a:fillRect/>
          </a:stretch>
        </p:blipFill>
        <p:spPr>
          <a:xfrm>
            <a:off x="1256643" y="1723868"/>
            <a:ext cx="1079428" cy="1025681"/>
          </a:xfrm>
          <a:prstGeom prst="rect">
            <a:avLst/>
          </a:prstGeom>
        </p:spPr>
      </p:pic>
      <p:pic>
        <p:nvPicPr>
          <p:cNvPr id="3" name="Grafik 2">
            <a:extLst>
              <a:ext uri="{FF2B5EF4-FFF2-40B4-BE49-F238E27FC236}">
                <a16:creationId xmlns:a16="http://schemas.microsoft.com/office/drawing/2014/main" id="{96C607F5-F182-D34A-9D7E-93D27EDAF170}"/>
              </a:ext>
            </a:extLst>
          </p:cNvPr>
          <p:cNvPicPr>
            <a:picLocks noChangeAspect="1"/>
          </p:cNvPicPr>
          <p:nvPr/>
        </p:nvPicPr>
        <p:blipFill>
          <a:blip r:embed="rId5"/>
          <a:stretch>
            <a:fillRect/>
          </a:stretch>
        </p:blipFill>
        <p:spPr>
          <a:xfrm>
            <a:off x="2573301" y="3203209"/>
            <a:ext cx="1015819" cy="1025681"/>
          </a:xfrm>
          <a:prstGeom prst="rect">
            <a:avLst/>
          </a:prstGeom>
        </p:spPr>
      </p:pic>
      <p:pic>
        <p:nvPicPr>
          <p:cNvPr id="17" name="Grafik 16">
            <a:extLst>
              <a:ext uri="{FF2B5EF4-FFF2-40B4-BE49-F238E27FC236}">
                <a16:creationId xmlns:a16="http://schemas.microsoft.com/office/drawing/2014/main" id="{CF9F727C-4868-794A-9F5D-09B9779AD16D}"/>
              </a:ext>
            </a:extLst>
          </p:cNvPr>
          <p:cNvPicPr>
            <a:picLocks noChangeAspect="1"/>
          </p:cNvPicPr>
          <p:nvPr/>
        </p:nvPicPr>
        <p:blipFill>
          <a:blip r:embed="rId6"/>
          <a:stretch>
            <a:fillRect/>
          </a:stretch>
        </p:blipFill>
        <p:spPr>
          <a:xfrm rot="10800000">
            <a:off x="2749299" y="7583873"/>
            <a:ext cx="733330" cy="733330"/>
          </a:xfrm>
          <a:prstGeom prst="rect">
            <a:avLst/>
          </a:prstGeom>
        </p:spPr>
      </p:pic>
      <p:pic>
        <p:nvPicPr>
          <p:cNvPr id="18" name="Grafik 17">
            <a:extLst>
              <a:ext uri="{FF2B5EF4-FFF2-40B4-BE49-F238E27FC236}">
                <a16:creationId xmlns:a16="http://schemas.microsoft.com/office/drawing/2014/main" id="{8C3E82BA-7554-204F-A4C0-6EC3AB03B2E4}"/>
              </a:ext>
            </a:extLst>
          </p:cNvPr>
          <p:cNvPicPr>
            <a:picLocks noChangeAspect="1"/>
          </p:cNvPicPr>
          <p:nvPr/>
        </p:nvPicPr>
        <p:blipFill>
          <a:blip r:embed="rId7"/>
          <a:stretch>
            <a:fillRect/>
          </a:stretch>
        </p:blipFill>
        <p:spPr>
          <a:xfrm>
            <a:off x="5329455" y="6057186"/>
            <a:ext cx="559528" cy="1000512"/>
          </a:xfrm>
          <a:prstGeom prst="rect">
            <a:avLst/>
          </a:prstGeom>
        </p:spPr>
      </p:pic>
      <p:pic>
        <p:nvPicPr>
          <p:cNvPr id="19" name="Grafik 18">
            <a:extLst>
              <a:ext uri="{FF2B5EF4-FFF2-40B4-BE49-F238E27FC236}">
                <a16:creationId xmlns:a16="http://schemas.microsoft.com/office/drawing/2014/main" id="{F288EFDF-51C1-DE43-A52F-E9728B9B98A4}"/>
              </a:ext>
            </a:extLst>
          </p:cNvPr>
          <p:cNvPicPr>
            <a:picLocks noChangeAspect="1"/>
          </p:cNvPicPr>
          <p:nvPr/>
        </p:nvPicPr>
        <p:blipFill>
          <a:blip r:embed="rId8"/>
          <a:stretch>
            <a:fillRect/>
          </a:stretch>
        </p:blipFill>
        <p:spPr>
          <a:xfrm>
            <a:off x="3903722" y="3444228"/>
            <a:ext cx="849333" cy="481038"/>
          </a:xfrm>
          <a:prstGeom prst="rect">
            <a:avLst/>
          </a:prstGeom>
        </p:spPr>
      </p:pic>
      <p:pic>
        <p:nvPicPr>
          <p:cNvPr id="20" name="Grafik 19">
            <a:extLst>
              <a:ext uri="{FF2B5EF4-FFF2-40B4-BE49-F238E27FC236}">
                <a16:creationId xmlns:a16="http://schemas.microsoft.com/office/drawing/2014/main" id="{9AD68353-476F-3E45-A7F6-1FDD064D5371}"/>
              </a:ext>
            </a:extLst>
          </p:cNvPr>
          <p:cNvPicPr>
            <a:picLocks noChangeAspect="1"/>
          </p:cNvPicPr>
          <p:nvPr/>
        </p:nvPicPr>
        <p:blipFill>
          <a:blip r:embed="rId9"/>
          <a:stretch>
            <a:fillRect/>
          </a:stretch>
        </p:blipFill>
        <p:spPr>
          <a:xfrm>
            <a:off x="1647288" y="4507922"/>
            <a:ext cx="451335" cy="1173471"/>
          </a:xfrm>
          <a:prstGeom prst="rect">
            <a:avLst/>
          </a:prstGeom>
        </p:spPr>
      </p:pic>
      <p:pic>
        <p:nvPicPr>
          <p:cNvPr id="10" name="Grafik 9">
            <a:extLst>
              <a:ext uri="{FF2B5EF4-FFF2-40B4-BE49-F238E27FC236}">
                <a16:creationId xmlns:a16="http://schemas.microsoft.com/office/drawing/2014/main" id="{9DAD913B-AB45-0845-9BBF-BEBB035373E7}"/>
              </a:ext>
            </a:extLst>
          </p:cNvPr>
          <p:cNvPicPr>
            <a:picLocks noChangeAspect="1"/>
          </p:cNvPicPr>
          <p:nvPr/>
        </p:nvPicPr>
        <p:blipFill>
          <a:blip r:embed="rId10"/>
          <a:stretch>
            <a:fillRect/>
          </a:stretch>
        </p:blipFill>
        <p:spPr>
          <a:xfrm>
            <a:off x="5473495" y="1723867"/>
            <a:ext cx="240551" cy="1025682"/>
          </a:xfrm>
          <a:prstGeom prst="rect">
            <a:avLst/>
          </a:prstGeom>
        </p:spPr>
      </p:pic>
      <p:pic>
        <p:nvPicPr>
          <p:cNvPr id="12" name="Grafik 11">
            <a:extLst>
              <a:ext uri="{FF2B5EF4-FFF2-40B4-BE49-F238E27FC236}">
                <a16:creationId xmlns:a16="http://schemas.microsoft.com/office/drawing/2014/main" id="{88768D60-FAAB-4D48-BA23-2CAFBF6F9559}"/>
              </a:ext>
            </a:extLst>
          </p:cNvPr>
          <p:cNvPicPr>
            <a:picLocks noChangeAspect="1"/>
          </p:cNvPicPr>
          <p:nvPr/>
        </p:nvPicPr>
        <p:blipFill>
          <a:blip r:embed="rId11"/>
          <a:stretch>
            <a:fillRect/>
          </a:stretch>
        </p:blipFill>
        <p:spPr>
          <a:xfrm>
            <a:off x="5076477" y="7432678"/>
            <a:ext cx="1034585" cy="1107329"/>
          </a:xfrm>
          <a:prstGeom prst="rect">
            <a:avLst/>
          </a:prstGeom>
        </p:spPr>
      </p:pic>
      <p:pic>
        <p:nvPicPr>
          <p:cNvPr id="21" name="Grafik 20">
            <a:extLst>
              <a:ext uri="{FF2B5EF4-FFF2-40B4-BE49-F238E27FC236}">
                <a16:creationId xmlns:a16="http://schemas.microsoft.com/office/drawing/2014/main" id="{30580C64-2EBF-3448-8DCE-A6E23FCD93DF}"/>
              </a:ext>
            </a:extLst>
          </p:cNvPr>
          <p:cNvPicPr>
            <a:picLocks noChangeAspect="1"/>
          </p:cNvPicPr>
          <p:nvPr/>
        </p:nvPicPr>
        <p:blipFill>
          <a:blip r:embed="rId12"/>
          <a:stretch>
            <a:fillRect/>
          </a:stretch>
        </p:blipFill>
        <p:spPr>
          <a:xfrm>
            <a:off x="5096403" y="3290234"/>
            <a:ext cx="994731" cy="851629"/>
          </a:xfrm>
          <a:prstGeom prst="rect">
            <a:avLst/>
          </a:prstGeom>
        </p:spPr>
      </p:pic>
      <p:pic>
        <p:nvPicPr>
          <p:cNvPr id="22" name="Grafik 21">
            <a:extLst>
              <a:ext uri="{FF2B5EF4-FFF2-40B4-BE49-F238E27FC236}">
                <a16:creationId xmlns:a16="http://schemas.microsoft.com/office/drawing/2014/main" id="{872F590B-C3D1-DB45-9514-BC58161C2777}"/>
              </a:ext>
            </a:extLst>
          </p:cNvPr>
          <p:cNvPicPr>
            <a:picLocks noChangeAspect="1"/>
          </p:cNvPicPr>
          <p:nvPr/>
        </p:nvPicPr>
        <p:blipFill>
          <a:blip r:embed="rId13"/>
          <a:stretch>
            <a:fillRect/>
          </a:stretch>
        </p:blipFill>
        <p:spPr>
          <a:xfrm>
            <a:off x="1428688" y="6243426"/>
            <a:ext cx="849334" cy="708249"/>
          </a:xfrm>
          <a:prstGeom prst="rect">
            <a:avLst/>
          </a:prstGeom>
        </p:spPr>
      </p:pic>
      <p:pic>
        <p:nvPicPr>
          <p:cNvPr id="23" name="Grafik 22">
            <a:extLst>
              <a:ext uri="{FF2B5EF4-FFF2-40B4-BE49-F238E27FC236}">
                <a16:creationId xmlns:a16="http://schemas.microsoft.com/office/drawing/2014/main" id="{B542FF65-8F3A-1D4A-8CA5-7CB8FC66AE21}"/>
              </a:ext>
            </a:extLst>
          </p:cNvPr>
          <p:cNvPicPr>
            <a:picLocks noChangeAspect="1"/>
          </p:cNvPicPr>
          <p:nvPr/>
        </p:nvPicPr>
        <p:blipFill>
          <a:blip r:embed="rId14"/>
          <a:stretch>
            <a:fillRect/>
          </a:stretch>
        </p:blipFill>
        <p:spPr>
          <a:xfrm>
            <a:off x="2509278" y="4528331"/>
            <a:ext cx="1054100" cy="1181100"/>
          </a:xfrm>
          <a:prstGeom prst="rect">
            <a:avLst/>
          </a:prstGeom>
        </p:spPr>
      </p:pic>
      <p:pic>
        <p:nvPicPr>
          <p:cNvPr id="24" name="Grafik 23">
            <a:extLst>
              <a:ext uri="{FF2B5EF4-FFF2-40B4-BE49-F238E27FC236}">
                <a16:creationId xmlns:a16="http://schemas.microsoft.com/office/drawing/2014/main" id="{0F1AC0F3-8D2A-AF42-BBE5-62035BACDB69}"/>
              </a:ext>
            </a:extLst>
          </p:cNvPr>
          <p:cNvPicPr>
            <a:picLocks noChangeAspect="1"/>
          </p:cNvPicPr>
          <p:nvPr/>
        </p:nvPicPr>
        <p:blipFill>
          <a:blip r:embed="rId15"/>
          <a:stretch>
            <a:fillRect/>
          </a:stretch>
        </p:blipFill>
        <p:spPr>
          <a:xfrm>
            <a:off x="3998501" y="4626840"/>
            <a:ext cx="712540" cy="1042419"/>
          </a:xfrm>
          <a:prstGeom prst="rect">
            <a:avLst/>
          </a:prstGeom>
        </p:spPr>
      </p:pic>
      <p:pic>
        <p:nvPicPr>
          <p:cNvPr id="25" name="Grafik 24">
            <a:extLst>
              <a:ext uri="{FF2B5EF4-FFF2-40B4-BE49-F238E27FC236}">
                <a16:creationId xmlns:a16="http://schemas.microsoft.com/office/drawing/2014/main" id="{A9E8914F-38C3-744C-A4AC-6A2BDE92068F}"/>
              </a:ext>
            </a:extLst>
          </p:cNvPr>
          <p:cNvPicPr>
            <a:picLocks noChangeAspect="1"/>
          </p:cNvPicPr>
          <p:nvPr/>
        </p:nvPicPr>
        <p:blipFill>
          <a:blip r:embed="rId16"/>
          <a:stretch>
            <a:fillRect/>
          </a:stretch>
        </p:blipFill>
        <p:spPr>
          <a:xfrm>
            <a:off x="3808659" y="5970086"/>
            <a:ext cx="481038" cy="481038"/>
          </a:xfrm>
          <a:prstGeom prst="rect">
            <a:avLst/>
          </a:prstGeom>
        </p:spPr>
      </p:pic>
      <p:pic>
        <p:nvPicPr>
          <p:cNvPr id="26" name="Grafik 25">
            <a:extLst>
              <a:ext uri="{FF2B5EF4-FFF2-40B4-BE49-F238E27FC236}">
                <a16:creationId xmlns:a16="http://schemas.microsoft.com/office/drawing/2014/main" id="{25462248-BB83-FD4B-8691-753DAA43FD1C}"/>
              </a:ext>
            </a:extLst>
          </p:cNvPr>
          <p:cNvPicPr>
            <a:picLocks noChangeAspect="1"/>
          </p:cNvPicPr>
          <p:nvPr/>
        </p:nvPicPr>
        <p:blipFill>
          <a:blip r:embed="rId17"/>
          <a:stretch>
            <a:fillRect/>
          </a:stretch>
        </p:blipFill>
        <p:spPr>
          <a:xfrm>
            <a:off x="4391030" y="5970086"/>
            <a:ext cx="481038" cy="481038"/>
          </a:xfrm>
          <a:prstGeom prst="rect">
            <a:avLst/>
          </a:prstGeom>
        </p:spPr>
      </p:pic>
      <p:pic>
        <p:nvPicPr>
          <p:cNvPr id="27" name="Grafik 26">
            <a:extLst>
              <a:ext uri="{FF2B5EF4-FFF2-40B4-BE49-F238E27FC236}">
                <a16:creationId xmlns:a16="http://schemas.microsoft.com/office/drawing/2014/main" id="{00E0A536-7160-D84F-B804-825DECA762F2}"/>
              </a:ext>
            </a:extLst>
          </p:cNvPr>
          <p:cNvPicPr>
            <a:picLocks noChangeAspect="1"/>
          </p:cNvPicPr>
          <p:nvPr/>
        </p:nvPicPr>
        <p:blipFill>
          <a:blip r:embed="rId18"/>
          <a:stretch>
            <a:fillRect/>
          </a:stretch>
        </p:blipFill>
        <p:spPr>
          <a:xfrm>
            <a:off x="4392187" y="6597550"/>
            <a:ext cx="481038" cy="481038"/>
          </a:xfrm>
          <a:prstGeom prst="rect">
            <a:avLst/>
          </a:prstGeom>
        </p:spPr>
      </p:pic>
      <p:pic>
        <p:nvPicPr>
          <p:cNvPr id="28" name="Grafik 27">
            <a:extLst>
              <a:ext uri="{FF2B5EF4-FFF2-40B4-BE49-F238E27FC236}">
                <a16:creationId xmlns:a16="http://schemas.microsoft.com/office/drawing/2014/main" id="{1A7B37AF-B01D-AF44-B380-0AE47608FE9E}"/>
              </a:ext>
            </a:extLst>
          </p:cNvPr>
          <p:cNvPicPr>
            <a:picLocks noChangeAspect="1"/>
          </p:cNvPicPr>
          <p:nvPr/>
        </p:nvPicPr>
        <p:blipFill>
          <a:blip r:embed="rId19"/>
          <a:stretch>
            <a:fillRect/>
          </a:stretch>
        </p:blipFill>
        <p:spPr>
          <a:xfrm>
            <a:off x="3809816" y="6597550"/>
            <a:ext cx="481038" cy="481038"/>
          </a:xfrm>
          <a:prstGeom prst="rect">
            <a:avLst/>
          </a:prstGeom>
        </p:spPr>
      </p:pic>
    </p:spTree>
    <p:extLst>
      <p:ext uri="{BB962C8B-B14F-4D97-AF65-F5344CB8AC3E}">
        <p14:creationId xmlns:p14="http://schemas.microsoft.com/office/powerpoint/2010/main" val="265604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1F90D099-A67B-5747-8D91-DA5ACFD7A837}"/>
              </a:ext>
            </a:extLst>
          </p:cNvPr>
          <p:cNvSpPr txBox="1"/>
          <p:nvPr/>
        </p:nvSpPr>
        <p:spPr>
          <a:xfrm>
            <a:off x="622426" y="9050142"/>
            <a:ext cx="5584207" cy="338554"/>
          </a:xfrm>
          <a:prstGeom prst="rect">
            <a:avLst/>
          </a:prstGeom>
          <a:noFill/>
          <a:ln w="15875">
            <a:noFill/>
          </a:ln>
        </p:spPr>
        <p:txBody>
          <a:bodyPr wrap="square" rtlCol="0">
            <a:spAutoFit/>
          </a:bodyPr>
          <a:lstStyle/>
          <a:p>
            <a:r>
              <a:rPr lang="de-DE" sz="1600" i="1" err="1">
                <a:latin typeface="Gill Sans MT" panose="020B0502020104020203" pitchFamily="34" charset="77"/>
              </a:rPr>
              <a:t>sportunterricht.ch</a:t>
            </a:r>
            <a:endParaRPr lang="de-DE" sz="1600" i="1">
              <a:latin typeface="Gill Sans MT" panose="020B0502020104020203" pitchFamily="34" charset="77"/>
            </a:endParaRPr>
          </a:p>
        </p:txBody>
      </p:sp>
      <p:cxnSp>
        <p:nvCxnSpPr>
          <p:cNvPr id="7" name="Gerade Verbindung 6">
            <a:extLst>
              <a:ext uri="{FF2B5EF4-FFF2-40B4-BE49-F238E27FC236}">
                <a16:creationId xmlns:a16="http://schemas.microsoft.com/office/drawing/2014/main" id="{90415318-9FA1-4445-B6A2-622F4DE3749B}"/>
              </a:ext>
            </a:extLst>
          </p:cNvPr>
          <p:cNvCxnSpPr>
            <a:cxnSpLocks/>
          </p:cNvCxnSpPr>
          <p:nvPr/>
        </p:nvCxnSpPr>
        <p:spPr>
          <a:xfrm>
            <a:off x="728663" y="8975989"/>
            <a:ext cx="55079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Grafik 8">
            <a:extLst>
              <a:ext uri="{FF2B5EF4-FFF2-40B4-BE49-F238E27FC236}">
                <a16:creationId xmlns:a16="http://schemas.microsoft.com/office/drawing/2014/main" id="{1DD00AED-B7C5-884E-8FB1-D521901116A3}"/>
              </a:ext>
            </a:extLst>
          </p:cNvPr>
          <p:cNvPicPr>
            <a:picLocks noChangeAspect="1"/>
          </p:cNvPicPr>
          <p:nvPr/>
        </p:nvPicPr>
        <p:blipFill>
          <a:blip r:embed="rId3"/>
          <a:stretch>
            <a:fillRect/>
          </a:stretch>
        </p:blipFill>
        <p:spPr>
          <a:xfrm>
            <a:off x="5912595" y="9064696"/>
            <a:ext cx="324000" cy="324000"/>
          </a:xfrm>
          <a:prstGeom prst="rect">
            <a:avLst/>
          </a:prstGeom>
        </p:spPr>
      </p:pic>
      <p:sp>
        <p:nvSpPr>
          <p:cNvPr id="10" name="Textfeld 9">
            <a:extLst>
              <a:ext uri="{FF2B5EF4-FFF2-40B4-BE49-F238E27FC236}">
                <a16:creationId xmlns:a16="http://schemas.microsoft.com/office/drawing/2014/main" id="{A69D2916-2822-AE4F-8934-F1A183FE13AB}"/>
              </a:ext>
            </a:extLst>
          </p:cNvPr>
          <p:cNvSpPr txBox="1"/>
          <p:nvPr/>
        </p:nvSpPr>
        <p:spPr>
          <a:xfrm>
            <a:off x="728663" y="1222622"/>
            <a:ext cx="5584207" cy="6001643"/>
          </a:xfrm>
          <a:prstGeom prst="rect">
            <a:avLst/>
          </a:prstGeom>
          <a:noFill/>
          <a:ln w="15875">
            <a:noFill/>
          </a:ln>
        </p:spPr>
        <p:txBody>
          <a:bodyPr wrap="square" rtlCol="0">
            <a:spAutoFit/>
          </a:bodyPr>
          <a:lstStyle/>
          <a:p>
            <a:r>
              <a:rPr lang="de-CH" sz="1200" dirty="0">
                <a:latin typeface="Gill Sans MT" panose="020B0502020104020203" pitchFamily="34" charset="77"/>
              </a:rPr>
              <a:t>Erste Auflage 2021</a:t>
            </a:r>
            <a:br>
              <a:rPr lang="de-CH" sz="1200" dirty="0">
                <a:latin typeface="Gill Sans MT" panose="020B0502020104020203" pitchFamily="34" charset="77"/>
              </a:rPr>
            </a:br>
            <a:r>
              <a:rPr lang="de-CH" sz="1200" dirty="0">
                <a:latin typeface="Gill Sans MT" panose="020B0502020104020203" pitchFamily="34" charset="77"/>
              </a:rPr>
              <a:t>© Alle Rechte vorbehalten </a:t>
            </a:r>
          </a:p>
          <a:p>
            <a:endParaRPr lang="de-CH" sz="1200" dirty="0">
              <a:latin typeface="Gill Sans MT" panose="020B0502020104020203" pitchFamily="34" charset="77"/>
            </a:endParaRPr>
          </a:p>
          <a:p>
            <a:r>
              <a:rPr lang="de-CH" sz="1200" dirty="0" err="1">
                <a:latin typeface="Gill Sans MT" panose="020B0502020104020203" pitchFamily="34" charset="77"/>
              </a:rPr>
              <a:t>mcmedia</a:t>
            </a:r>
            <a:r>
              <a:rPr lang="de-CH" sz="1200" dirty="0">
                <a:latin typeface="Gill Sans MT" panose="020B0502020104020203" pitchFamily="34" charset="77"/>
              </a:rPr>
              <a:t> </a:t>
            </a:r>
            <a:r>
              <a:rPr lang="de-CH" sz="1200" dirty="0" err="1">
                <a:latin typeface="Gill Sans MT" panose="020B0502020104020203" pitchFamily="34" charset="77"/>
              </a:rPr>
              <a:t>gmbh</a:t>
            </a:r>
            <a:r>
              <a:rPr lang="de-CH" sz="1200" dirty="0">
                <a:latin typeface="Gill Sans MT" panose="020B0502020104020203" pitchFamily="34" charset="77"/>
              </a:rPr>
              <a:t> </a:t>
            </a:r>
          </a:p>
          <a:p>
            <a:r>
              <a:rPr lang="de-CH" sz="1200" dirty="0">
                <a:latin typeface="Gill Sans MT" panose="020B0502020104020203" pitchFamily="34" charset="77"/>
              </a:rPr>
              <a:t>Wiesentalstrasse 13</a:t>
            </a:r>
          </a:p>
          <a:p>
            <a:r>
              <a:rPr lang="de-CH" sz="1200" dirty="0">
                <a:latin typeface="Gill Sans MT" panose="020B0502020104020203" pitchFamily="34" charset="77"/>
              </a:rPr>
              <a:t>CH-7000 Chur </a:t>
            </a:r>
          </a:p>
          <a:p>
            <a:endParaRPr lang="de-CH" sz="1200" dirty="0">
              <a:latin typeface="Gill Sans MT" panose="020B0502020104020203" pitchFamily="34" charset="77"/>
            </a:endParaRPr>
          </a:p>
          <a:p>
            <a:r>
              <a:rPr lang="de-CH" sz="1200" dirty="0">
                <a:latin typeface="Gill Sans MT" panose="020B0502020104020203" pitchFamily="34" charset="77"/>
              </a:rPr>
              <a:t>Autor: Marcel Cavelti</a:t>
            </a:r>
          </a:p>
          <a:p>
            <a:endParaRPr lang="de-CH" sz="1200" dirty="0">
              <a:latin typeface="Gill Sans MT" panose="020B0502020104020203" pitchFamily="34" charset="77"/>
            </a:endParaRPr>
          </a:p>
          <a:p>
            <a:endParaRPr lang="de-CH" sz="1200" dirty="0">
              <a:latin typeface="Gill Sans MT" panose="020B0502020104020203" pitchFamily="34" charset="77"/>
            </a:endParaRPr>
          </a:p>
          <a:p>
            <a:endParaRPr lang="de-CH" sz="1200" dirty="0">
              <a:latin typeface="Gill Sans MT" panose="020B0502020104020203" pitchFamily="34" charset="77"/>
            </a:endParaRPr>
          </a:p>
          <a:p>
            <a:endParaRPr lang="de-CH" sz="1200" dirty="0">
              <a:latin typeface="Gill Sans MT" panose="020B0502020104020203" pitchFamily="34" charset="77"/>
            </a:endParaRPr>
          </a:p>
          <a:p>
            <a:endParaRPr lang="de-CH" sz="1200" dirty="0">
              <a:latin typeface="Gill Sans MT" panose="020B0502020104020203" pitchFamily="34" charset="77"/>
            </a:endParaRPr>
          </a:p>
          <a:p>
            <a:endParaRPr lang="de-CH" sz="1200" dirty="0">
              <a:latin typeface="Gill Sans MT" panose="020B0502020104020203" pitchFamily="34" charset="77"/>
            </a:endParaRPr>
          </a:p>
          <a:p>
            <a:endParaRPr lang="de-CH" sz="1200" dirty="0">
              <a:latin typeface="Gill Sans MT" panose="020B0502020104020203" pitchFamily="34" charset="77"/>
            </a:endParaRPr>
          </a:p>
          <a:p>
            <a:endParaRPr lang="de-CH" sz="1200" dirty="0">
              <a:latin typeface="Gill Sans MT" panose="020B0502020104020203" pitchFamily="34" charset="77"/>
            </a:endParaRPr>
          </a:p>
          <a:p>
            <a:r>
              <a:rPr lang="de-CH" sz="1200" b="1" dirty="0">
                <a:solidFill>
                  <a:srgbClr val="BD0000"/>
                </a:solidFill>
                <a:latin typeface="Gill Sans MT" panose="020B0502020104020203" pitchFamily="34" charset="77"/>
              </a:rPr>
              <a:t>Copyright</a:t>
            </a:r>
            <a:r>
              <a:rPr lang="de-CH" sz="1200" dirty="0">
                <a:latin typeface="Gill Sans MT" panose="020B0502020104020203" pitchFamily="34" charset="77"/>
              </a:rPr>
              <a:t> </a:t>
            </a:r>
          </a:p>
          <a:p>
            <a:r>
              <a:rPr lang="de-CH" sz="1200" dirty="0">
                <a:latin typeface="Gill Sans MT" panose="020B0502020104020203" pitchFamily="34" charset="77"/>
              </a:rPr>
              <a:t>Der Nachdruck der Texte, Bilder und Grafiken ist – auch auszugsweise – ohne die schriftliche Zustimmung der </a:t>
            </a:r>
            <a:r>
              <a:rPr lang="de-CH" sz="1200" dirty="0" err="1">
                <a:latin typeface="Gill Sans MT" panose="020B0502020104020203" pitchFamily="34" charset="77"/>
              </a:rPr>
              <a:t>mcmedia</a:t>
            </a:r>
            <a:r>
              <a:rPr lang="de-CH" sz="1200" dirty="0">
                <a:latin typeface="Gill Sans MT" panose="020B0502020104020203" pitchFamily="34" charset="77"/>
              </a:rPr>
              <a:t> </a:t>
            </a:r>
            <a:r>
              <a:rPr lang="de-CH" sz="1200" dirty="0" err="1">
                <a:latin typeface="Gill Sans MT" panose="020B0502020104020203" pitchFamily="34" charset="77"/>
              </a:rPr>
              <a:t>gmbh</a:t>
            </a:r>
            <a:r>
              <a:rPr lang="de-CH" sz="1200" dirty="0">
                <a:latin typeface="Gill Sans MT" panose="020B0502020104020203" pitchFamily="34" charset="77"/>
              </a:rPr>
              <a:t> urheberrechtswidrig und strafbar. Dies gilt insbesondere auch für die Vervielfältigung, Textentnahme, Übersetzung und Verwendung in Kursunterlagen oder in elektronischen Systemen. Davon ausgenommen ist der persönliche Gebrauch zu Unterrichtszwecken an Schulen und Vereinen. Hierbei genügt die Quellenangabe. Jede kommerzielle Nutzung ist untersagt. </a:t>
            </a:r>
          </a:p>
          <a:p>
            <a:endParaRPr lang="de-CH" sz="1200" dirty="0">
              <a:latin typeface="Gill Sans MT" panose="020B0502020104020203" pitchFamily="34" charset="77"/>
            </a:endParaRPr>
          </a:p>
          <a:p>
            <a:endParaRPr lang="de-CH" sz="1200" dirty="0">
              <a:latin typeface="Gill Sans MT" panose="020B0502020104020203" pitchFamily="34" charset="77"/>
            </a:endParaRPr>
          </a:p>
          <a:p>
            <a:r>
              <a:rPr lang="de-CH" sz="1200" b="1" dirty="0">
                <a:solidFill>
                  <a:srgbClr val="BD0000"/>
                </a:solidFill>
                <a:latin typeface="Gill Sans MT" panose="020B0502020104020203" pitchFamily="34" charset="77"/>
              </a:rPr>
              <a:t>Disclaimer</a:t>
            </a:r>
            <a:r>
              <a:rPr lang="de-CH" sz="1200" dirty="0">
                <a:latin typeface="Gill Sans MT" panose="020B0502020104020203" pitchFamily="34" charset="77"/>
              </a:rPr>
              <a:t> </a:t>
            </a:r>
          </a:p>
          <a:p>
            <a:r>
              <a:rPr lang="de-CH" sz="1200" dirty="0">
                <a:latin typeface="Gill Sans MT" panose="020B0502020104020203" pitchFamily="34" charset="77"/>
              </a:rPr>
              <a:t>Alle Inhalte wurden nach bestem Wissen erarbeitet. Die </a:t>
            </a:r>
            <a:r>
              <a:rPr lang="de-CH" sz="1200" dirty="0" err="1">
                <a:latin typeface="Gill Sans MT" panose="020B0502020104020203" pitchFamily="34" charset="77"/>
              </a:rPr>
              <a:t>mcmedia</a:t>
            </a:r>
            <a:r>
              <a:rPr lang="de-CH" sz="1200" dirty="0">
                <a:latin typeface="Gill Sans MT" panose="020B0502020104020203" pitchFamily="34" charset="77"/>
              </a:rPr>
              <a:t> </a:t>
            </a:r>
            <a:r>
              <a:rPr lang="de-CH" sz="1200" dirty="0" err="1">
                <a:latin typeface="Gill Sans MT" panose="020B0502020104020203" pitchFamily="34" charset="77"/>
              </a:rPr>
              <a:t>gmbh</a:t>
            </a:r>
            <a:r>
              <a:rPr lang="de-CH" sz="1200" dirty="0">
                <a:latin typeface="Gill Sans MT" panose="020B0502020104020203" pitchFamily="34" charset="77"/>
              </a:rPr>
              <a:t> übernimmt aber keine Garantie dafür, dass die vermittelten Informationen fehlerfrei und vollständig sind. Die </a:t>
            </a:r>
            <a:r>
              <a:rPr lang="de-CH" sz="1200" dirty="0" err="1">
                <a:latin typeface="Gill Sans MT" panose="020B0502020104020203" pitchFamily="34" charset="77"/>
              </a:rPr>
              <a:t>mcmedia</a:t>
            </a:r>
            <a:r>
              <a:rPr lang="de-CH" sz="1200" dirty="0">
                <a:latin typeface="Gill Sans MT" panose="020B0502020104020203" pitchFamily="34" charset="77"/>
              </a:rPr>
              <a:t> </a:t>
            </a:r>
            <a:r>
              <a:rPr lang="de-CH" sz="1200" dirty="0" err="1">
                <a:latin typeface="Gill Sans MT" panose="020B0502020104020203" pitchFamily="34" charset="77"/>
              </a:rPr>
              <a:t>gmbh</a:t>
            </a:r>
            <a:r>
              <a:rPr lang="de-CH" sz="1200" dirty="0">
                <a:latin typeface="Gill Sans MT" panose="020B0502020104020203" pitchFamily="34" charset="77"/>
              </a:rPr>
              <a:t> haftet in keinem Fall für allfälligen direkten oder indirekten Schaden und für den Folgeschaden, welcher als Folge des Gebrauchs von Informationen und Materialien aus „MEMORY - LAUF“ entsteht. </a:t>
            </a:r>
            <a:endParaRPr lang="de-CH" sz="1200" dirty="0">
              <a:effectLst/>
              <a:latin typeface="Gill Sans MT" panose="020B0502020104020203" pitchFamily="34" charset="77"/>
            </a:endParaRPr>
          </a:p>
        </p:txBody>
      </p:sp>
      <p:sp>
        <p:nvSpPr>
          <p:cNvPr id="8" name="Textfeld 7">
            <a:extLst>
              <a:ext uri="{FF2B5EF4-FFF2-40B4-BE49-F238E27FC236}">
                <a16:creationId xmlns:a16="http://schemas.microsoft.com/office/drawing/2014/main" id="{46A64B90-0937-5E48-9B49-36B0B097C598}"/>
              </a:ext>
            </a:extLst>
          </p:cNvPr>
          <p:cNvSpPr txBox="1"/>
          <p:nvPr/>
        </p:nvSpPr>
        <p:spPr>
          <a:xfrm>
            <a:off x="692629" y="517304"/>
            <a:ext cx="5580000" cy="492443"/>
          </a:xfrm>
          <a:prstGeom prst="rect">
            <a:avLst/>
          </a:prstGeom>
          <a:noFill/>
          <a:ln w="15875">
            <a:noFill/>
          </a:ln>
        </p:spPr>
        <p:txBody>
          <a:bodyPr wrap="square" rtlCol="0">
            <a:spAutoFit/>
          </a:bodyPr>
          <a:lstStyle/>
          <a:p>
            <a:r>
              <a:rPr lang="de-DE" sz="2600" b="1" dirty="0">
                <a:solidFill>
                  <a:srgbClr val="BD0000"/>
                </a:solidFill>
                <a:latin typeface="Gill Sans MT" panose="020B0502020104020203" pitchFamily="34" charset="77"/>
                <a:cs typeface="Gill Sans" panose="020B0502020104020203" pitchFamily="34" charset="-79"/>
              </a:rPr>
              <a:t>MEMORY - LAUF</a:t>
            </a:r>
            <a:endParaRPr lang="de-DE" sz="1600" dirty="0">
              <a:solidFill>
                <a:srgbClr val="BD0000"/>
              </a:solidFill>
              <a:latin typeface="Gill Sans MT" panose="020B0502020104020203" pitchFamily="34" charset="77"/>
              <a:cs typeface="Gill Sans" panose="020B0502020104020203" pitchFamily="34" charset="-79"/>
            </a:endParaRPr>
          </a:p>
        </p:txBody>
      </p:sp>
    </p:spTree>
    <p:extLst>
      <p:ext uri="{BB962C8B-B14F-4D97-AF65-F5344CB8AC3E}">
        <p14:creationId xmlns:p14="http://schemas.microsoft.com/office/powerpoint/2010/main" val="4166305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1F90D099-A67B-5747-8D91-DA5ACFD7A837}"/>
              </a:ext>
            </a:extLst>
          </p:cNvPr>
          <p:cNvSpPr txBox="1"/>
          <p:nvPr/>
        </p:nvSpPr>
        <p:spPr>
          <a:xfrm>
            <a:off x="622426" y="9050142"/>
            <a:ext cx="5584207" cy="338554"/>
          </a:xfrm>
          <a:prstGeom prst="rect">
            <a:avLst/>
          </a:prstGeom>
          <a:noFill/>
          <a:ln w="15875">
            <a:noFill/>
          </a:ln>
        </p:spPr>
        <p:txBody>
          <a:bodyPr wrap="square" rtlCol="0">
            <a:spAutoFit/>
          </a:bodyPr>
          <a:lstStyle/>
          <a:p>
            <a:r>
              <a:rPr lang="de-DE" sz="1600" i="1" dirty="0" err="1">
                <a:latin typeface="Gill Sans MT" panose="020B0502020104020203" pitchFamily="34" charset="77"/>
              </a:rPr>
              <a:t>sportunterricht.ch</a:t>
            </a:r>
            <a:endParaRPr lang="de-DE" sz="1600" i="1" dirty="0">
              <a:latin typeface="Gill Sans MT" panose="020B0502020104020203" pitchFamily="34" charset="77"/>
            </a:endParaRPr>
          </a:p>
        </p:txBody>
      </p:sp>
      <p:cxnSp>
        <p:nvCxnSpPr>
          <p:cNvPr id="7" name="Gerade Verbindung 6">
            <a:extLst>
              <a:ext uri="{FF2B5EF4-FFF2-40B4-BE49-F238E27FC236}">
                <a16:creationId xmlns:a16="http://schemas.microsoft.com/office/drawing/2014/main" id="{90415318-9FA1-4445-B6A2-622F4DE3749B}"/>
              </a:ext>
            </a:extLst>
          </p:cNvPr>
          <p:cNvCxnSpPr>
            <a:cxnSpLocks/>
          </p:cNvCxnSpPr>
          <p:nvPr/>
        </p:nvCxnSpPr>
        <p:spPr>
          <a:xfrm>
            <a:off x="728663" y="8975989"/>
            <a:ext cx="55079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Grafik 8">
            <a:extLst>
              <a:ext uri="{FF2B5EF4-FFF2-40B4-BE49-F238E27FC236}">
                <a16:creationId xmlns:a16="http://schemas.microsoft.com/office/drawing/2014/main" id="{1DD00AED-B7C5-884E-8FB1-D521901116A3}"/>
              </a:ext>
            </a:extLst>
          </p:cNvPr>
          <p:cNvPicPr>
            <a:picLocks noChangeAspect="1"/>
          </p:cNvPicPr>
          <p:nvPr/>
        </p:nvPicPr>
        <p:blipFill>
          <a:blip r:embed="rId3"/>
          <a:stretch>
            <a:fillRect/>
          </a:stretch>
        </p:blipFill>
        <p:spPr>
          <a:xfrm>
            <a:off x="5912595" y="9064696"/>
            <a:ext cx="324000" cy="324000"/>
          </a:xfrm>
          <a:prstGeom prst="rect">
            <a:avLst/>
          </a:prstGeom>
        </p:spPr>
      </p:pic>
      <p:sp>
        <p:nvSpPr>
          <p:cNvPr id="10" name="Textfeld 9">
            <a:extLst>
              <a:ext uri="{FF2B5EF4-FFF2-40B4-BE49-F238E27FC236}">
                <a16:creationId xmlns:a16="http://schemas.microsoft.com/office/drawing/2014/main" id="{A69D2916-2822-AE4F-8934-F1A183FE13AB}"/>
              </a:ext>
            </a:extLst>
          </p:cNvPr>
          <p:cNvSpPr txBox="1"/>
          <p:nvPr/>
        </p:nvSpPr>
        <p:spPr>
          <a:xfrm>
            <a:off x="728663" y="7294866"/>
            <a:ext cx="5584207" cy="861774"/>
          </a:xfrm>
          <a:prstGeom prst="rect">
            <a:avLst/>
          </a:prstGeom>
          <a:noFill/>
          <a:ln w="15875">
            <a:noFill/>
          </a:ln>
        </p:spPr>
        <p:txBody>
          <a:bodyPr wrap="square" rtlCol="0">
            <a:spAutoFit/>
          </a:bodyPr>
          <a:lstStyle/>
          <a:p>
            <a:r>
              <a:rPr lang="de-CH" sz="1400" b="1" dirty="0">
                <a:latin typeface="Gill Sans MT" panose="020B0502020104020203" pitchFamily="34" charset="77"/>
              </a:rPr>
              <a:t>Folge uns auf: </a:t>
            </a:r>
            <a:endParaRPr lang="de-CH" sz="1400" dirty="0">
              <a:latin typeface="Gill Sans MT" panose="020B0502020104020203" pitchFamily="34" charset="77"/>
            </a:endParaRPr>
          </a:p>
          <a:p>
            <a:pPr marL="171450" indent="-171450">
              <a:buFontTx/>
              <a:buChar char="-"/>
            </a:pPr>
            <a:r>
              <a:rPr lang="de-CH" sz="1200" dirty="0">
                <a:solidFill>
                  <a:srgbClr val="BD0000"/>
                </a:solidFill>
                <a:latin typeface="Gill Sans MT" panose="020B0502020104020203" pitchFamily="34" charset="77"/>
                <a:hlinkClick r:id="rId4">
                  <a:extLst>
                    <a:ext uri="{A12FA001-AC4F-418D-AE19-62706E023703}">
                      <ahyp:hlinkClr xmlns:ahyp="http://schemas.microsoft.com/office/drawing/2018/hyperlinkcolor" val="tx"/>
                    </a:ext>
                  </a:extLst>
                </a:hlinkClick>
              </a:rPr>
              <a:t>www.instagram.com/sportunterricht.ch/</a:t>
            </a:r>
            <a:endParaRPr lang="de-CH" sz="1200" dirty="0">
              <a:solidFill>
                <a:srgbClr val="BD0000"/>
              </a:solidFill>
              <a:latin typeface="Gill Sans MT" panose="020B0502020104020203" pitchFamily="34" charset="77"/>
            </a:endParaRPr>
          </a:p>
          <a:p>
            <a:pPr marL="171450" indent="-171450">
              <a:buFontTx/>
              <a:buChar char="-"/>
            </a:pPr>
            <a:r>
              <a:rPr lang="de-CH" sz="1200" dirty="0">
                <a:solidFill>
                  <a:srgbClr val="BD0000"/>
                </a:solidFill>
                <a:latin typeface="Gill Sans MT" panose="020B0502020104020203" pitchFamily="34" charset="77"/>
                <a:hlinkClick r:id="rId5">
                  <a:extLst>
                    <a:ext uri="{A12FA001-AC4F-418D-AE19-62706E023703}">
                      <ahyp:hlinkClr xmlns:ahyp="http://schemas.microsoft.com/office/drawing/2018/hyperlinkcolor" val="tx"/>
                    </a:ext>
                  </a:extLst>
                </a:hlinkClick>
              </a:rPr>
              <a:t>www.facebook.com/sportunterricht.ch/</a:t>
            </a:r>
            <a:endParaRPr lang="de-CH" sz="1200" dirty="0">
              <a:solidFill>
                <a:srgbClr val="BD0000"/>
              </a:solidFill>
              <a:latin typeface="Gill Sans MT" panose="020B0502020104020203" pitchFamily="34" charset="77"/>
            </a:endParaRPr>
          </a:p>
          <a:p>
            <a:r>
              <a:rPr lang="de-CH" sz="1200" dirty="0">
                <a:latin typeface="Gill Sans MT" panose="020B0502020104020203" pitchFamily="34" charset="77"/>
              </a:rPr>
              <a:t> </a:t>
            </a:r>
            <a:endParaRPr lang="de-CH" sz="1200" dirty="0">
              <a:effectLst/>
              <a:latin typeface="Gill Sans MT" panose="020B0502020104020203" pitchFamily="34" charset="77"/>
            </a:endParaRPr>
          </a:p>
        </p:txBody>
      </p:sp>
      <p:pic>
        <p:nvPicPr>
          <p:cNvPr id="2" name="Grafik 1">
            <a:extLst>
              <a:ext uri="{FF2B5EF4-FFF2-40B4-BE49-F238E27FC236}">
                <a16:creationId xmlns:a16="http://schemas.microsoft.com/office/drawing/2014/main" id="{C99BF0E8-DB1F-DC45-97EE-D9DF9B6AF7E2}"/>
              </a:ext>
            </a:extLst>
          </p:cNvPr>
          <p:cNvPicPr>
            <a:picLocks noChangeAspect="1"/>
          </p:cNvPicPr>
          <p:nvPr/>
        </p:nvPicPr>
        <p:blipFill>
          <a:blip r:embed="rId6"/>
          <a:stretch>
            <a:fillRect/>
          </a:stretch>
        </p:blipFill>
        <p:spPr>
          <a:xfrm>
            <a:off x="621915" y="8162939"/>
            <a:ext cx="1371600" cy="622300"/>
          </a:xfrm>
          <a:prstGeom prst="rect">
            <a:avLst/>
          </a:prstGeom>
        </p:spPr>
      </p:pic>
      <p:sp>
        <p:nvSpPr>
          <p:cNvPr id="11" name="Textfeld 10">
            <a:extLst>
              <a:ext uri="{FF2B5EF4-FFF2-40B4-BE49-F238E27FC236}">
                <a16:creationId xmlns:a16="http://schemas.microsoft.com/office/drawing/2014/main" id="{9F3D527B-F883-4541-8713-065DAE460D99}"/>
              </a:ext>
            </a:extLst>
          </p:cNvPr>
          <p:cNvSpPr txBox="1"/>
          <p:nvPr/>
        </p:nvSpPr>
        <p:spPr>
          <a:xfrm>
            <a:off x="621915" y="517304"/>
            <a:ext cx="5580000" cy="492443"/>
          </a:xfrm>
          <a:prstGeom prst="rect">
            <a:avLst/>
          </a:prstGeom>
          <a:noFill/>
          <a:ln w="15875">
            <a:noFill/>
          </a:ln>
        </p:spPr>
        <p:txBody>
          <a:bodyPr wrap="square" rtlCol="0">
            <a:spAutoFit/>
          </a:bodyPr>
          <a:lstStyle/>
          <a:p>
            <a:r>
              <a:rPr lang="de-DE" sz="2600" b="1" dirty="0">
                <a:solidFill>
                  <a:srgbClr val="BD0000"/>
                </a:solidFill>
                <a:latin typeface="Gill Sans MT" panose="020B0502020104020203" pitchFamily="34" charset="77"/>
                <a:cs typeface="Gill Sans" panose="020B0502020104020203" pitchFamily="34" charset="-79"/>
              </a:rPr>
              <a:t>MEMORY - LAUF</a:t>
            </a:r>
            <a:endParaRPr lang="de-DE" sz="1600" dirty="0">
              <a:solidFill>
                <a:srgbClr val="BD0000"/>
              </a:solidFill>
              <a:latin typeface="Gill Sans MT" panose="020B0502020104020203" pitchFamily="34" charset="77"/>
              <a:cs typeface="Gill Sans" panose="020B0502020104020203" pitchFamily="34" charset="-79"/>
            </a:endParaRPr>
          </a:p>
        </p:txBody>
      </p:sp>
    </p:spTree>
    <p:extLst>
      <p:ext uri="{BB962C8B-B14F-4D97-AF65-F5344CB8AC3E}">
        <p14:creationId xmlns:p14="http://schemas.microsoft.com/office/powerpoint/2010/main" val="242710705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482</Words>
  <Application>Microsoft Macintosh PowerPoint</Application>
  <PresentationFormat>A4-Papier (210 x 297 mm)</PresentationFormat>
  <Paragraphs>93</Paragraphs>
  <Slides>7</Slides>
  <Notes>7</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Arial</vt:lpstr>
      <vt:lpstr>Calibri</vt:lpstr>
      <vt:lpstr>Calibri Light</vt:lpstr>
      <vt:lpstr>Gill Sans MT</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Memory - Lauf</dc:title>
  <dc:subject/>
  <dc:creator>Cavelti Marcel</dc:creator>
  <cp:keywords>sportunterricht</cp:keywords>
  <dc:description/>
  <cp:lastModifiedBy>Cavelti Marcel</cp:lastModifiedBy>
  <cp:revision>351</cp:revision>
  <cp:lastPrinted>2021-11-17T17:29:29Z</cp:lastPrinted>
  <dcterms:created xsi:type="dcterms:W3CDTF">2020-08-07T12:05:12Z</dcterms:created>
  <dcterms:modified xsi:type="dcterms:W3CDTF">2021-11-24T11:38:59Z</dcterms:modified>
  <cp:category/>
</cp:coreProperties>
</file>